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951" r:id="rId2"/>
  </p:sldMasterIdLst>
  <p:notesMasterIdLst>
    <p:notesMasterId r:id="rId48"/>
  </p:notesMasterIdLst>
  <p:handoutMasterIdLst>
    <p:handoutMasterId r:id="rId49"/>
  </p:handoutMasterIdLst>
  <p:sldIdLst>
    <p:sldId id="256" r:id="rId3"/>
    <p:sldId id="284" r:id="rId4"/>
    <p:sldId id="360" r:id="rId5"/>
    <p:sldId id="361" r:id="rId6"/>
    <p:sldId id="412" r:id="rId7"/>
    <p:sldId id="401" r:id="rId8"/>
    <p:sldId id="356" r:id="rId9"/>
    <p:sldId id="357" r:id="rId10"/>
    <p:sldId id="406" r:id="rId11"/>
    <p:sldId id="365" r:id="rId12"/>
    <p:sldId id="396" r:id="rId13"/>
    <p:sldId id="405" r:id="rId14"/>
    <p:sldId id="364" r:id="rId15"/>
    <p:sldId id="418" r:id="rId16"/>
    <p:sldId id="419" r:id="rId17"/>
    <p:sldId id="375" r:id="rId18"/>
    <p:sldId id="376" r:id="rId19"/>
    <p:sldId id="380" r:id="rId20"/>
    <p:sldId id="379" r:id="rId21"/>
    <p:sldId id="391" r:id="rId22"/>
    <p:sldId id="403" r:id="rId23"/>
    <p:sldId id="366" r:id="rId24"/>
    <p:sldId id="410" r:id="rId25"/>
    <p:sldId id="381" r:id="rId26"/>
    <p:sldId id="408" r:id="rId27"/>
    <p:sldId id="367" r:id="rId28"/>
    <p:sldId id="369" r:id="rId29"/>
    <p:sldId id="368" r:id="rId30"/>
    <p:sldId id="404" r:id="rId31"/>
    <p:sldId id="370" r:id="rId32"/>
    <p:sldId id="371" r:id="rId33"/>
    <p:sldId id="378" r:id="rId34"/>
    <p:sldId id="372" r:id="rId35"/>
    <p:sldId id="415" r:id="rId36"/>
    <p:sldId id="388" r:id="rId37"/>
    <p:sldId id="395" r:id="rId38"/>
    <p:sldId id="389" r:id="rId39"/>
    <p:sldId id="352" r:id="rId40"/>
    <p:sldId id="259" r:id="rId41"/>
    <p:sldId id="373" r:id="rId42"/>
    <p:sldId id="417" r:id="rId43"/>
    <p:sldId id="420" r:id="rId44"/>
    <p:sldId id="383" r:id="rId45"/>
    <p:sldId id="358" r:id="rId46"/>
    <p:sldId id="413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84B9D6"/>
      </a:buClr>
      <a:buFont typeface="Wingdings" pitchFamily="2" charset="2"/>
      <a:buChar char="§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84B9D6"/>
      </a:buClr>
      <a:buFont typeface="Wingdings" pitchFamily="2" charset="2"/>
      <a:buChar char="§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84B9D6"/>
      </a:buClr>
      <a:buFont typeface="Wingdings" pitchFamily="2" charset="2"/>
      <a:buChar char="§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84B9D6"/>
      </a:buClr>
      <a:buFont typeface="Wingdings" pitchFamily="2" charset="2"/>
      <a:buChar char="§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84B9D6"/>
      </a:buClr>
      <a:buFont typeface="Wingdings" pitchFamily="2" charset="2"/>
      <a:buChar char="§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006600"/>
    <a:srgbClr val="00CC00"/>
    <a:srgbClr val="333399"/>
    <a:srgbClr val="6699FF"/>
    <a:srgbClr val="CC99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684" autoAdjust="0"/>
    <p:restoredTop sz="81500" autoAdjust="0"/>
  </p:normalViewPr>
  <p:slideViewPr>
    <p:cSldViewPr>
      <p:cViewPr varScale="1">
        <p:scale>
          <a:sx n="88" d="100"/>
          <a:sy n="88" d="100"/>
        </p:scale>
        <p:origin x="-7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84" y="-96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67D6B5EF-EE76-42C4-AB68-A4B32C8F7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5F8EAA45-40A4-4357-9281-C95077F0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F34A7-A287-4F4E-BEBB-2FD4F8277E55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Static:</a:t>
            </a:r>
          </a:p>
          <a:p>
            <a:r>
              <a:rPr lang="sv-SE" smtClean="0"/>
              <a:t>Virtual call to evaluateLighting</a:t>
            </a:r>
          </a:p>
          <a:p>
            <a:r>
              <a:rPr lang="sv-SE" smtClean="0"/>
              <a:t>Select linking of shader before draw call</a:t>
            </a:r>
          </a:p>
          <a:p>
            <a:r>
              <a:rPr lang="sv-SE" smtClean="0"/>
              <a:t>Seperate fog and lighting permutations</a:t>
            </a:r>
          </a:p>
          <a:p>
            <a:endParaRPr lang="sv-SE" smtClean="0"/>
          </a:p>
          <a:p>
            <a:r>
              <a:rPr lang="sv-SE" smtClean="0"/>
              <a:t>Dynamic subroutines: </a:t>
            </a:r>
          </a:p>
          <a:p>
            <a:r>
              <a:rPr lang="sv-SE" smtClean="0"/>
              <a:t>Direct connection with our instanced shader graph</a:t>
            </a:r>
          </a:p>
          <a:p>
            <a:r>
              <a:rPr lang="sv-SE" smtClean="0"/>
              <a:t>Good coherency for good performance</a:t>
            </a:r>
          </a:p>
          <a:p>
            <a:endParaRPr lang="sv-SE" smtClean="0"/>
          </a:p>
          <a:p>
            <a:r>
              <a:rPr lang="sv-SE" smtClean="0"/>
              <a:t>Use cases: Vary per instance, texel, and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4AE080-B4BD-440D-80B8-86F8ACB013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Waterfall:</a:t>
            </a:r>
          </a:p>
          <a:p>
            <a:endParaRPr lang="sv-SE" smtClean="0"/>
          </a:p>
          <a:p>
            <a:r>
              <a:rPr lang="sv-SE" smtClean="0"/>
              <a:t>Client game -&gt; cull -&gt; visible entity -&gt; render primitive -&gt; system -&gt; shader backend</a:t>
            </a:r>
          </a:p>
          <a:p>
            <a:endParaRPr lang="sv-S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C6C4F6-A153-4A54-9EBE-E6143FB21B7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Better code structure!</a:t>
            </a:r>
          </a:p>
          <a:p>
            <a:endParaRPr lang="sv-SE" smtClean="0"/>
          </a:p>
          <a:p>
            <a:r>
              <a:rPr lang="sv-SE" smtClean="0"/>
              <a:t>Gustafson’s Law</a:t>
            </a:r>
          </a:p>
          <a:p>
            <a:pPr lvl="1"/>
            <a:r>
              <a:rPr lang="sv-SE" smtClean="0"/>
              <a:t>Fixed 33 ms/f</a:t>
            </a:r>
          </a:p>
          <a:p>
            <a:endParaRPr lang="sv-S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19B4BC-C3DF-43E4-B325-CD05365DBF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Divided up all the different rendering systems into individual parallelizable jobs</a:t>
            </a:r>
          </a:p>
          <a:p>
            <a:endParaRPr lang="sv-SE" smtClean="0"/>
          </a:p>
          <a:p>
            <a:r>
              <a:rPr lang="sv-SE" smtClean="0"/>
              <a:t>Jobs: functions, standalone</a:t>
            </a:r>
          </a:p>
          <a:p>
            <a:endParaRPr lang="sv-SE" smtClean="0"/>
          </a:p>
          <a:p>
            <a:r>
              <a:rPr lang="sv-SE" smtClean="0"/>
              <a:t>One-way data flow, CPU to GPU and not back.</a:t>
            </a:r>
          </a:p>
          <a:p>
            <a:endParaRPr lang="sv-SE" smtClean="0"/>
          </a:p>
          <a:p>
            <a:r>
              <a:rPr lang="sv-SE" smtClean="0"/>
              <a:t>Decal projection GS &amp; stream out</a:t>
            </a:r>
          </a:p>
          <a:p>
            <a:endParaRPr lang="sv-S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86A26E-DA55-4179-831D-0E66F9E17D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One of the first optimizations for multi-core that we did was to move all rendering dispatch to a seperate thread. This includes all the draw calls and states that we set to D3D.</a:t>
            </a:r>
          </a:p>
          <a:p>
            <a:endParaRPr lang="sv-SE" smtClean="0"/>
          </a:p>
          <a:p>
            <a:r>
              <a:rPr lang="sv-SE" smtClean="0"/>
              <a:t>This helps a lot but it doesn’t scale that well as we only utilize a single extra core.</a:t>
            </a:r>
          </a:p>
          <a:p>
            <a:endParaRPr lang="sv-SE" smtClean="0"/>
          </a:p>
          <a:p>
            <a:r>
              <a:rPr lang="sv-SE" smtClean="0"/>
              <a:t>Gather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6A85EC-5CD0-434D-B1F4-D430D506F3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r>
              <a:rPr lang="sv-SE" smtClean="0"/>
              <a:t>20 ms DX10 dispatch for 2000 draw calls</a:t>
            </a:r>
          </a:p>
          <a:p>
            <a:endParaRPr lang="sv-SE" smtClean="0"/>
          </a:p>
          <a:p>
            <a:r>
              <a:rPr lang="sv-SE" smtClean="0"/>
              <a:t>Semi-static constant buffer pain</a:t>
            </a:r>
          </a:p>
          <a:p>
            <a:endParaRPr lang="sv-SE" smtClean="0"/>
          </a:p>
          <a:p>
            <a:r>
              <a:rPr lang="sv-SE" smtClean="0"/>
              <a:t>Constant buffer as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33DF16-5A32-44AA-946C-ADC01EC0563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  <a:p>
            <a:r>
              <a:rPr lang="sv-SE" smtClean="0"/>
              <a:t>Only visible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AFCEB-8781-45E6-91FD-904BF5F4ACE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Initially very skeptical</a:t>
            </a:r>
          </a:p>
          <a:p>
            <a:endParaRPr lang="sv-SE" smtClean="0"/>
          </a:p>
          <a:p>
            <a:r>
              <a:rPr lang="sv-SE" smtClean="0"/>
              <a:t>Intrinsics problematic</a:t>
            </a:r>
          </a:p>
          <a:p>
            <a:endParaRPr lang="sv-S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B17E69-F259-4729-885B-FA56B9F642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Conservative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AD4DF1-AAC8-41FB-A46D-F427AABB70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A1904-2C69-4FBB-850A-12CBBF719570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 smtClean="0"/>
              <a:t>Very big topic!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The last time I talked about these topics was with one of the IHVs and that lasted 12 hours straight, I will try to keep keep this a little bit shorter </a:t>
            </a:r>
            <a:r>
              <a:rPr lang="sv-SE" smtClean="0">
                <a:sym typeface="Wingdings" pitchFamily="2" charset="2"/>
              </a:rPr>
              <a:t></a:t>
            </a:r>
            <a:endParaRPr lang="sv-SE" smtClean="0"/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Coffe break aftwards, so the reprocussions for me rambling on for too long shouldn’t be too bad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Parallelization, multi-core dispatch</a:t>
            </a:r>
          </a:p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Want to rasterize on GPU, not CPU </a:t>
            </a:r>
            <a:r>
              <a:rPr lang="sv-SE" smtClean="0">
                <a:sym typeface="Wingdings" pitchFamily="2" charset="2"/>
              </a:rPr>
              <a:t></a:t>
            </a:r>
            <a:endParaRPr lang="sv-SE" smtClean="0"/>
          </a:p>
          <a:p>
            <a:endParaRPr lang="sv-SE" smtClean="0"/>
          </a:p>
          <a:p>
            <a:pPr marL="0" lvl="2"/>
            <a:r>
              <a:rPr lang="sv-SE" smtClean="0"/>
              <a:t>CPU </a:t>
            </a:r>
            <a:r>
              <a:rPr lang="sv-SE" smtClean="0">
                <a:latin typeface="Symbol" pitchFamily="18" charset="2"/>
              </a:rPr>
              <a:t>Û</a:t>
            </a:r>
            <a:r>
              <a:rPr lang="sv-SE" smtClean="0"/>
              <a:t> GPU job dependencies</a:t>
            </a:r>
          </a:p>
          <a:p>
            <a:endParaRPr lang="sv-S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60EAA-D21E-4F56-96FC-DD8F52E72B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BC4/5 sRGB for orthogonality and grayscale colormaps</a:t>
            </a:r>
          </a:p>
          <a:p>
            <a:endParaRPr lang="sv-SE" smtClean="0"/>
          </a:p>
          <a:p>
            <a:r>
              <a:rPr lang="sv-SE" smtClean="0"/>
              <a:t>Color bleeding on upsampling, lowres colormaps</a:t>
            </a:r>
          </a:p>
          <a:p>
            <a:r>
              <a:rPr lang="sv-SE" smtClean="0"/>
              <a:t>Transcode BC7 to DXT1 on low-spec</a:t>
            </a:r>
          </a:p>
          <a:p>
            <a:endParaRPr lang="sv-SE" smtClean="0"/>
          </a:p>
          <a:p>
            <a:r>
              <a:rPr lang="sv-SE" smtClean="0"/>
              <a:t>HDR format, BC6?</a:t>
            </a:r>
          </a:p>
          <a:p>
            <a:endParaRPr lang="sv-SE" smtClean="0"/>
          </a:p>
          <a:p>
            <a:r>
              <a:rPr lang="sv-SE" smtClean="0"/>
              <a:t>Not using RGBE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2AB07D-14BA-40B4-B4CB-F07333FA1DA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When it comes to the texture samplers on the GPUs, that is one fixed function unit that I would actually want to extend some more.</a:t>
            </a:r>
          </a:p>
          <a:p>
            <a:endParaRPr lang="sv-SE" smtClean="0"/>
          </a:p>
          <a:p>
            <a:r>
              <a:rPr lang="sv-SE" smtClean="0"/>
              <a:t>The terrain geometry in Frostbite is represented as an 16-bit integer heightfield to be able to easily support destruction, where we can just render into to heightfield.</a:t>
            </a:r>
          </a:p>
          <a:p>
            <a:r>
              <a:rPr lang="sv-SE" smtClean="0"/>
              <a:t>To light the terrain correctly we </a:t>
            </a:r>
          </a:p>
          <a:p>
            <a:endParaRPr lang="sv-SE" smtClean="0"/>
          </a:p>
          <a:p>
            <a:r>
              <a:rPr lang="sv-SE" smtClean="0"/>
              <a:t>C1 continuity</a:t>
            </a:r>
          </a:p>
          <a:p>
            <a:endParaRPr lang="sv-SE" smtClean="0"/>
          </a:p>
          <a:p>
            <a:r>
              <a:rPr lang="sv-SE" smtClean="0"/>
              <a:t>Shader sampling vs sampler HW: What matters to us is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9C040-6019-4A28-BBAD-A2E5A6FA541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r>
              <a:rPr lang="sv-SE" smtClean="0"/>
              <a:t>Atlas, texture arrays to small</a:t>
            </a:r>
          </a:p>
          <a:p>
            <a:endParaRPr lang="sv-S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F9524-2FE9-40C8-87F8-F1D0ED94D23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2"/>
            <a:r>
              <a:rPr lang="sv-SE" smtClean="0"/>
              <a:t>GPU control = No frame latency</a:t>
            </a:r>
          </a:p>
          <a:p>
            <a:endParaRPr lang="sv-S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8442DA-BF41-4904-BF81-3CDC4399875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Motivation</a:t>
            </a:r>
          </a:p>
          <a:p>
            <a:endParaRPr lang="sv-SE" smtClean="0"/>
          </a:p>
          <a:p>
            <a:r>
              <a:rPr lang="sv-SE" smtClean="0"/>
              <a:t>Superset of Megatexture</a:t>
            </a:r>
          </a:p>
          <a:p>
            <a:endParaRPr lang="sv-SE" smtClean="0"/>
          </a:p>
          <a:p>
            <a:r>
              <a:rPr lang="sv-SE" smtClean="0"/>
              <a:t>Affect surfaces with destruction, decals, paint in uv-space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DB799-83C2-4994-AF92-AA083237921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Started developing in 2004 as a way to transition to the next-generation consoles, Xbox 360 and PS3.</a:t>
            </a:r>
          </a:p>
          <a:p>
            <a:endParaRPr lang="sv-SE" smtClean="0"/>
          </a:p>
          <a:p>
            <a:endParaRPr lang="sv-SE" smtClean="0"/>
          </a:p>
          <a:p>
            <a:r>
              <a:rPr lang="sv-SE" smtClean="0"/>
              <a:t>BFBC pilot project. Release next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75336A-FFBC-4809-B67A-B025D55514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Middleware?</a:t>
            </a:r>
          </a:p>
          <a:p>
            <a:endParaRPr lang="sv-SE" smtClean="0"/>
          </a:p>
          <a:p>
            <a:endParaRPr lang="sv-SE" smtClean="0"/>
          </a:p>
          <a:p>
            <a:r>
              <a:rPr lang="sv-SE" smtClean="0"/>
              <a:t>Going in the direction of having more and more dynamic geometry.</a:t>
            </a:r>
          </a:p>
          <a:p>
            <a:endParaRPr lang="sv-S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7E82D-12CC-48B9-BD2E-7520AD33424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Cars not so important</a:t>
            </a:r>
          </a:p>
          <a:p>
            <a:endParaRPr lang="sv-SE" smtClean="0"/>
          </a:p>
          <a:p>
            <a:r>
              <a:rPr lang="sv-SE" smtClean="0"/>
              <a:t>Ratatouiie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509628-58B8-4FE5-A99D-6EFFE3E8EC3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Soft reflections for floors &amp; metal surfaces</a:t>
            </a:r>
          </a:p>
          <a:p>
            <a:pPr lvl="1"/>
            <a:r>
              <a:rPr lang="sv-SE" smtClean="0"/>
              <a:t>Generally more useful than sharp reflections</a:t>
            </a:r>
          </a:p>
          <a:p>
            <a:endParaRPr lang="sv-SE" smtClean="0"/>
          </a:p>
          <a:p>
            <a:endParaRPr lang="sv-SE" smtClean="0"/>
          </a:p>
          <a:p>
            <a:endParaRPr lang="sv-S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6DDC7C-C904-4805-880A-5F11C48820C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Mipmapping?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C0B28D-01F1-4CAE-9B09-CCED167208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D167D-3407-40BC-B0E5-F43E518A41FE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D3B968-11C2-4A0E-9926-D0B1B29460E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Tiling</a:t>
            </a:r>
          </a:p>
          <a:p>
            <a:endParaRPr lang="sv-SE" smtClean="0"/>
          </a:p>
          <a:p>
            <a:r>
              <a:rPr lang="sv-SE" smtClean="0"/>
              <a:t>Merge shaders, single brdf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39DBB-7883-485F-9638-D0C8E72F263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v-SE" smtClean="0"/>
              <a:t>Semi-static environment with destruction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738259-41F1-4497-87EE-150C7F27DB6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70120-9D76-4193-B4D8-C2D9314478CF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 sz="2800" smtClean="0"/>
              <a:t>Independent of lighting &amp; environment</a:t>
            </a:r>
          </a:p>
          <a:p>
            <a:pPr eaLnBrk="1" hangingPunct="1"/>
            <a:endParaRPr lang="sv-SE" sz="2800" smtClean="0"/>
          </a:p>
          <a:p>
            <a:pPr eaLnBrk="1" hangingPunct="1"/>
            <a:r>
              <a:rPr lang="sv-SE" sz="2800" smtClean="0"/>
              <a:t>Rich data-centric control flow</a:t>
            </a:r>
          </a:p>
          <a:p>
            <a:pPr lvl="1" eaLnBrk="1" hangingPunct="1"/>
            <a:r>
              <a:rPr lang="sv-SE" sz="2400" smtClean="0"/>
              <a:t>No need to manually specialize shaders to enable/disable features</a:t>
            </a:r>
          </a:p>
          <a:p>
            <a:pPr lvl="1" eaLnBrk="1" hangingPunct="1"/>
            <a:endParaRPr lang="sv-SE" sz="2400" smtClean="0"/>
          </a:p>
          <a:p>
            <a:pPr eaLnBrk="1" hangingPunct="1"/>
            <a:r>
              <a:rPr lang="sv-SE" sz="2800" smtClean="0"/>
              <a:t>Calculations can be done on any level</a:t>
            </a:r>
          </a:p>
          <a:p>
            <a:pPr lvl="1" eaLnBrk="1" hangingPunct="1"/>
            <a:r>
              <a:rPr lang="sv-SE" sz="2400" smtClean="0"/>
              <a:t>Per-pixel, per-vertex, per-object, per-frame</a:t>
            </a:r>
          </a:p>
          <a:p>
            <a:pPr lvl="1" eaLnBrk="1" hangingPunct="1"/>
            <a:r>
              <a:rPr lang="sv-SE" sz="2400" smtClean="0"/>
              <a:t>Split to multiple passes</a:t>
            </a:r>
          </a:p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EAA45-40A4-4357-9281-C95077F04C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8A185-CDFE-4DBB-9386-2A2106B79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3DB4-9C2F-4BF9-A165-D9F608324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Untitled-1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6086475"/>
            <a:ext cx="1619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Untitled-2 cop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62850" y="5157788"/>
            <a:ext cx="12350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8834A-DFF8-4C36-BF82-7D66EA318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34BB-0999-4CBA-86EC-7228ED38B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2F8E-0CB7-4713-9A03-545D70AE0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E237-FEA2-43D1-9BC2-3916EEF8D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BB382-6FA0-4B4B-8FC8-5C1686817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42D9F-892D-4465-894B-C479577C3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D2636-123B-44D9-874E-902C3718C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C1174-3C0C-4C7F-8B9C-3EDAF2070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746A4-1AD3-48AB-ABF4-CD84BDDD9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F3FB-C497-4DDE-B8CE-F10888A3D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9936A-648E-4D45-854E-FABBDAA97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7952-B1DC-4077-AE1E-93EF51BC0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4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4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621D-1D8E-4AC5-8F1A-2A4B3757C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1B089-6CE0-4B66-BEB6-3FFAC07C4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909C-E0C5-4774-9418-5572DA753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22C3-A91D-4BD8-A358-99C5E1EE5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5DBA-6F3A-4296-A720-C99A4ABDA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F2677-9A94-40F0-B326-0437BD52E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FB7D154-9F44-45C9-B524-19E88D1C9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3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8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4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DICE logo"/>
          <p:cNvPicPr>
            <a:picLocks noChangeAspect="1" noChangeArrowheads="1"/>
          </p:cNvPicPr>
          <p:nvPr/>
        </p:nvPicPr>
        <p:blipFill>
          <a:blip r:embed="rId14" cstate="screen"/>
          <a:srcRect b="-2265"/>
          <a:stretch>
            <a:fillRect/>
          </a:stretch>
        </p:blipFill>
        <p:spPr bwMode="auto">
          <a:xfrm>
            <a:off x="358775" y="6237288"/>
            <a:ext cx="10810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D68D940-A789-448E-838D-34F73851C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4" name="Picture 10" descr="Frostbite logo2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877050" y="6200775"/>
            <a:ext cx="19065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54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1F4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8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4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4B9D6"/>
        </a:buClr>
        <a:buFont typeface="Wingdings" pitchFamily="2" charset="2"/>
        <a:buChar char="§"/>
        <a:defRPr sz="2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md.com/Assets/Andersson-Tatarchuk-FrostbiteRenderingArchitecture(GDC07_AMD_Session).pd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aphics.pixar.com/IrradianceAtlas/paper.pdf" TargetMode="External"/><Relationship Id="rId4" Type="http://schemas.openxmlformats.org/officeDocument/2006/relationships/hyperlink" Target="http://www.google.com/url?sa=t&amp;ct=res&amp;cd=3&amp;url=http%3A%2F%2Fati.amd.com%2Fdeveloper%2FSIGGRAPH07%2FChapter5-Andersson-Terrain_Rendering_in_Frostbite.pdf&amp;ei=lzVYSIqOBoykwQG-sNDDCQ&amp;usg=AFQjCNGv8aVv95hDx9cieFQs4WmXrbfh_w&amp;sig2=hx8fKkARqZUGy4d77NENJw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F:\Work\GH08\BC\Te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901825"/>
            <a:ext cx="9158288" cy="117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07488" cy="2049463"/>
          </a:xfrm>
        </p:spPr>
        <p:txBody>
          <a:bodyPr/>
          <a:lstStyle/>
          <a:p>
            <a:pPr eaLnBrk="1" hangingPunct="1">
              <a:defRPr/>
            </a:pPr>
            <a:r>
              <a:rPr lang="sv-SE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Intersection of </a:t>
            </a:r>
            <a:br>
              <a:rPr lang="sv-SE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v-SE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Game Engines &amp; GPUs:</a:t>
            </a:r>
            <a:br>
              <a:rPr lang="sv-SE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v-SE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Current &amp; Future</a:t>
            </a:r>
            <a:endParaRPr lang="en-US" sz="4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84875"/>
            <a:ext cx="9144000" cy="684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v-SE" sz="2400" dirty="0" smtClean="0"/>
              <a:t>Johan Andersson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1800" dirty="0" smtClean="0">
                <a:solidFill>
                  <a:srgbClr val="D9D9D9"/>
                </a:solidFill>
              </a:rPr>
              <a:t>Rendering Architect</a:t>
            </a:r>
          </a:p>
          <a:p>
            <a:pPr eaLnBrk="1" hangingPunct="1">
              <a:lnSpc>
                <a:spcPct val="80000"/>
              </a:lnSpc>
              <a:defRPr/>
            </a:pPr>
            <a:endParaRPr lang="sv-SE" sz="1800" dirty="0" smtClean="0">
              <a:solidFill>
                <a:srgbClr val="D9D9D9"/>
              </a:solidFill>
            </a:endParaRPr>
          </a:p>
        </p:txBody>
      </p:sp>
      <p:sp>
        <p:nvSpPr>
          <p:cNvPr id="5125" name="Text Box 35"/>
          <p:cNvSpPr txBox="1">
            <a:spLocks noChangeArrowheads="1"/>
          </p:cNvSpPr>
          <p:nvPr/>
        </p:nvSpPr>
        <p:spPr bwMode="auto">
          <a:xfrm>
            <a:off x="8415338" y="0"/>
            <a:ext cx="728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ClrTx/>
              <a:buFontTx/>
              <a:buNone/>
            </a:pPr>
            <a:r>
              <a:rPr lang="sv-SE" sz="1000">
                <a:effectLst/>
              </a:rPr>
              <a:t>2.5</a:t>
            </a:r>
            <a:endParaRPr lang="en-US" sz="1000">
              <a:effectLst/>
            </a:endParaRPr>
          </a:p>
        </p:txBody>
      </p:sp>
      <p:pic>
        <p:nvPicPr>
          <p:cNvPr id="5126" name="Picture 33" descr="DiceLogo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6021388"/>
            <a:ext cx="23018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3" descr="D:\GH\gh_logoX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48588" y="5875338"/>
            <a:ext cx="1243012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Shader subroutines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08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dirty="0" smtClean="0"/>
              <a:t>Next step: Static subroutine linking</a:t>
            </a:r>
          </a:p>
          <a:p>
            <a:pPr lvl="1">
              <a:defRPr/>
            </a:pPr>
            <a:r>
              <a:rPr lang="sv-SE" dirty="0" smtClean="0"/>
              <a:t>Inline in all subroutines at call site</a:t>
            </a:r>
          </a:p>
          <a:p>
            <a:pPr lvl="2">
              <a:defRPr/>
            </a:pPr>
            <a:r>
              <a:rPr lang="sv-SE" dirty="0" smtClean="0"/>
              <a:t>Similar to a switch statement</a:t>
            </a:r>
          </a:p>
          <a:p>
            <a:pPr lvl="1">
              <a:defRPr/>
            </a:pPr>
            <a:r>
              <a:rPr lang="sv-SE" dirty="0" smtClean="0"/>
              <a:t>Reduces # permutations </a:t>
            </a:r>
          </a:p>
          <a:p>
            <a:pPr lvl="2">
              <a:defRPr/>
            </a:pPr>
            <a:r>
              <a:rPr lang="sv-SE" dirty="0" smtClean="0"/>
              <a:t>Implementation moved to driver or GPU</a:t>
            </a:r>
          </a:p>
          <a:p>
            <a:pPr lvl="1">
              <a:defRPr/>
            </a:pPr>
            <a:r>
              <a:rPr lang="sv-SE" dirty="0" smtClean="0"/>
              <a:t>Doesn’t work with instancing</a:t>
            </a:r>
          </a:p>
          <a:p>
            <a:pPr>
              <a:defRPr/>
            </a:pPr>
            <a:r>
              <a:rPr lang="sv-SE" dirty="0" smtClean="0"/>
              <a:t>Future step: Dynamic subroutines</a:t>
            </a:r>
          </a:p>
          <a:p>
            <a:pPr lvl="1">
              <a:defRPr/>
            </a:pPr>
            <a:r>
              <a:rPr lang="sv-SE" dirty="0" smtClean="0"/>
              <a:t>Control function pointers inside shader</a:t>
            </a:r>
          </a:p>
          <a:p>
            <a:pPr lvl="1">
              <a:defRPr/>
            </a:pPr>
            <a:r>
              <a:rPr lang="sv-SE" dirty="0" smtClean="0"/>
              <a:t>Problem solved, but coherency important</a:t>
            </a:r>
          </a:p>
          <a:p>
            <a:pPr lvl="1">
              <a:defRPr/>
            </a:pP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2698750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Rendering &amp; Parallelization</a:t>
            </a: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Jobs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 smtClean="0"/>
              <a:t>Must utilize multi-core</a:t>
            </a:r>
          </a:p>
          <a:p>
            <a:pPr lvl="1">
              <a:defRPr/>
            </a:pPr>
            <a:r>
              <a:rPr lang="sv-SE" dirty="0" smtClean="0"/>
              <a:t>6 HW threads on Xbox 360</a:t>
            </a:r>
          </a:p>
          <a:p>
            <a:pPr lvl="1">
              <a:defRPr/>
            </a:pPr>
            <a:r>
              <a:rPr lang="sv-SE" dirty="0" smtClean="0"/>
              <a:t>6 SPUs on PS3</a:t>
            </a:r>
          </a:p>
          <a:p>
            <a:pPr lvl="1">
              <a:defRPr/>
            </a:pPr>
            <a:r>
              <a:rPr lang="sv-SE" dirty="0" smtClean="0"/>
              <a:t>2-8 cores on PC</a:t>
            </a:r>
          </a:p>
          <a:p>
            <a:pPr>
              <a:defRPr/>
            </a:pPr>
            <a:r>
              <a:rPr lang="sv-SE" i="1" dirty="0" smtClean="0"/>
              <a:t>Job</a:t>
            </a:r>
            <a:r>
              <a:rPr lang="sv-SE" dirty="0" smtClean="0"/>
              <a:t> definition</a:t>
            </a:r>
          </a:p>
          <a:p>
            <a:pPr lvl="1">
              <a:defRPr/>
            </a:pPr>
            <a:r>
              <a:rPr lang="sv-SE" dirty="0" smtClean="0"/>
              <a:t>Fully independent stateless function</a:t>
            </a:r>
          </a:p>
          <a:p>
            <a:pPr lvl="2">
              <a:defRPr/>
            </a:pPr>
            <a:r>
              <a:rPr lang="sv-SE" dirty="0" smtClean="0"/>
              <a:t>PS3 SPU requirement</a:t>
            </a:r>
          </a:p>
          <a:p>
            <a:pPr lvl="1">
              <a:defRPr/>
            </a:pPr>
            <a:r>
              <a:rPr lang="sv-SE" dirty="0" smtClean="0"/>
              <a:t>Graph dependencies</a:t>
            </a:r>
          </a:p>
          <a:p>
            <a:pPr lvl="1">
              <a:defRPr/>
            </a:pPr>
            <a:r>
              <a:rPr lang="sv-SE" dirty="0" smtClean="0"/>
              <a:t>Task-parallel and data-parallel</a:t>
            </a: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Rendering jobs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575" y="1274763"/>
            <a:ext cx="4370388" cy="48656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v-SE" dirty="0" smtClean="0"/>
              <a:t>Refactor rendering systems to jobs</a:t>
            </a:r>
          </a:p>
          <a:p>
            <a:pPr>
              <a:defRPr/>
            </a:pPr>
            <a:endParaRPr lang="sv-SE" dirty="0" smtClean="0"/>
          </a:p>
          <a:p>
            <a:pPr>
              <a:defRPr/>
            </a:pPr>
            <a:endParaRPr lang="sv-SE" dirty="0" smtClean="0"/>
          </a:p>
          <a:p>
            <a:pPr>
              <a:buFont typeface="Wingdings" pitchFamily="2" charset="2"/>
              <a:buNone/>
              <a:defRPr/>
            </a:pPr>
            <a:endParaRPr lang="sv-SE" dirty="0" smtClean="0"/>
          </a:p>
          <a:p>
            <a:pPr>
              <a:defRPr/>
            </a:pPr>
            <a:r>
              <a:rPr lang="sv-SE" dirty="0" smtClean="0"/>
              <a:t>Most will move to GPU</a:t>
            </a:r>
          </a:p>
          <a:p>
            <a:pPr lvl="1">
              <a:defRPr/>
            </a:pPr>
            <a:r>
              <a:rPr lang="sv-SE" dirty="0" smtClean="0"/>
              <a:t>Eventually</a:t>
            </a:r>
          </a:p>
          <a:p>
            <a:pPr lvl="1">
              <a:defRPr/>
            </a:pPr>
            <a:r>
              <a:rPr lang="sv-SE" dirty="0" smtClean="0"/>
              <a:t>One-way data flow</a:t>
            </a:r>
          </a:p>
          <a:p>
            <a:pPr lvl="1">
              <a:defRPr/>
            </a:pPr>
            <a:r>
              <a:rPr lang="sv-SE" dirty="0" smtClean="0"/>
              <a:t>Compute shaders &amp; stream output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656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v-SE" dirty="0" smtClean="0"/>
              <a:t>Jobs</a:t>
            </a:r>
          </a:p>
          <a:p>
            <a:pPr lvl="1">
              <a:defRPr/>
            </a:pPr>
            <a:r>
              <a:rPr lang="sv-SE" dirty="0" smtClean="0"/>
              <a:t>Decal projection</a:t>
            </a:r>
          </a:p>
          <a:p>
            <a:pPr lvl="1">
              <a:defRPr/>
            </a:pPr>
            <a:r>
              <a:rPr lang="sv-SE" dirty="0" smtClean="0"/>
              <a:t>Particle simulation</a:t>
            </a:r>
          </a:p>
          <a:p>
            <a:pPr lvl="1">
              <a:defRPr/>
            </a:pPr>
            <a:r>
              <a:rPr lang="sv-SE" dirty="0" smtClean="0"/>
              <a:t>Terrain geometry processing</a:t>
            </a:r>
          </a:p>
          <a:p>
            <a:pPr lvl="1">
              <a:defRPr/>
            </a:pPr>
            <a:r>
              <a:rPr lang="sv-SE" dirty="0" smtClean="0"/>
              <a:t>Undergrowth generation [2]</a:t>
            </a:r>
          </a:p>
          <a:p>
            <a:pPr lvl="1">
              <a:defRPr/>
            </a:pPr>
            <a:r>
              <a:rPr lang="sv-SE" dirty="0" smtClean="0"/>
              <a:t>Frustum culling</a:t>
            </a:r>
          </a:p>
          <a:p>
            <a:pPr lvl="1">
              <a:defRPr/>
            </a:pPr>
            <a:r>
              <a:rPr lang="sv-SE" dirty="0" smtClean="0"/>
              <a:t>Occlusion culling</a:t>
            </a:r>
          </a:p>
          <a:p>
            <a:pPr lvl="1">
              <a:defRPr/>
            </a:pPr>
            <a:r>
              <a:rPr lang="sv-SE" dirty="0" smtClean="0"/>
              <a:t>Command buffer generation</a:t>
            </a:r>
          </a:p>
          <a:p>
            <a:pPr lvl="1">
              <a:defRPr/>
            </a:pPr>
            <a:r>
              <a:rPr lang="sv-SE" dirty="0" smtClean="0"/>
              <a:t>PS3: Triangle culling</a:t>
            </a: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sz="4000" dirty="0" smtClean="0"/>
              <a:t>Parallel command buffer recording </a:t>
            </a:r>
            <a:endParaRPr lang="sv-S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 smtClean="0"/>
              <a:t>Dispatch draw calls and state to multiple command buffers in parallel</a:t>
            </a:r>
          </a:p>
          <a:p>
            <a:pPr lvl="1">
              <a:defRPr/>
            </a:pPr>
            <a:r>
              <a:rPr lang="sv-SE" dirty="0" smtClean="0"/>
              <a:t>Scales linearly with # cores</a:t>
            </a:r>
          </a:p>
          <a:p>
            <a:pPr lvl="1">
              <a:defRPr/>
            </a:pPr>
            <a:r>
              <a:rPr lang="sv-SE" dirty="0" smtClean="0"/>
              <a:t>1500-4000 draw calls per frame</a:t>
            </a:r>
          </a:p>
          <a:p>
            <a:pPr>
              <a:defRPr/>
            </a:pPr>
            <a:r>
              <a:rPr lang="sv-SE" dirty="0" smtClean="0"/>
              <a:t>Super-important for all platforms, used on:</a:t>
            </a:r>
          </a:p>
          <a:p>
            <a:pPr lvl="1">
              <a:defRPr/>
            </a:pPr>
            <a:r>
              <a:rPr lang="sv-SE" dirty="0" smtClean="0"/>
              <a:t>Xbox 360</a:t>
            </a:r>
          </a:p>
          <a:p>
            <a:pPr lvl="1">
              <a:defRPr/>
            </a:pPr>
            <a:r>
              <a:rPr lang="sv-SE" dirty="0" smtClean="0"/>
              <a:t>PS3 (SPU-based)</a:t>
            </a:r>
          </a:p>
          <a:p>
            <a:pPr>
              <a:defRPr/>
            </a:pPr>
            <a:r>
              <a:rPr lang="sv-SE" dirty="0" smtClean="0"/>
              <a:t>No support in DX10!</a:t>
            </a:r>
          </a:p>
          <a:p>
            <a:pPr lvl="1">
              <a:defRPr/>
            </a:pP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sz="4000" dirty="0" smtClean="0"/>
              <a:t>DX10 parallel command buffer rec.</a:t>
            </a:r>
            <a:endParaRPr lang="sv-S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sv-SE" dirty="0" smtClean="0"/>
              <a:t>Single most important DX10 issue </a:t>
            </a:r>
          </a:p>
          <a:p>
            <a:pPr lvl="1">
              <a:defRPr/>
            </a:pPr>
            <a:r>
              <a:rPr lang="sv-SE" dirty="0" smtClean="0"/>
              <a:t>For us and many others (in the future)</a:t>
            </a:r>
          </a:p>
          <a:p>
            <a:pPr>
              <a:defRPr/>
            </a:pPr>
            <a:r>
              <a:rPr lang="sv-SE" dirty="0" smtClean="0"/>
              <a:t>Until future API support</a:t>
            </a:r>
          </a:p>
          <a:p>
            <a:pPr lvl="1">
              <a:defRPr/>
            </a:pPr>
            <a:r>
              <a:rPr lang="sv-SE" dirty="0" smtClean="0"/>
              <a:t>Reduce draw calls with instancing</a:t>
            </a:r>
          </a:p>
          <a:p>
            <a:pPr lvl="2">
              <a:defRPr/>
            </a:pPr>
            <a:r>
              <a:rPr lang="sv-SE" dirty="0" smtClean="0"/>
              <a:t>Trade GPU performance for CPU performance</a:t>
            </a:r>
          </a:p>
          <a:p>
            <a:pPr lvl="1">
              <a:defRPr/>
            </a:pPr>
            <a:r>
              <a:rPr lang="sv-SE" dirty="0" smtClean="0"/>
              <a:t>Reduce state &amp; constant updates</a:t>
            </a:r>
          </a:p>
          <a:p>
            <a:pPr lvl="2">
              <a:defRPr/>
            </a:pPr>
            <a:r>
              <a:rPr lang="sv-SE" dirty="0" smtClean="0"/>
              <a:t>Slow dynamic constant path </a:t>
            </a:r>
            <a:r>
              <a:rPr lang="sv-SE" dirty="0" smtClean="0">
                <a:sym typeface="Wingdings" pitchFamily="2" charset="2"/>
              </a:rPr>
              <a:t></a:t>
            </a:r>
            <a:endParaRPr lang="sv-SE" dirty="0" smtClean="0"/>
          </a:p>
          <a:p>
            <a:pPr lvl="1">
              <a:defRPr/>
            </a:pPr>
            <a:r>
              <a:rPr lang="sv-SE" dirty="0" smtClean="0"/>
              <a:t>Manual software command buffers </a:t>
            </a:r>
          </a:p>
          <a:p>
            <a:pPr lvl="2">
              <a:defRPr/>
            </a:pPr>
            <a:r>
              <a:rPr lang="sv-SE" dirty="0" smtClean="0"/>
              <a:t>Difficult to update dynamic resources efficiently in parallel due to API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PS3 geometry processing (1/2)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 smtClean="0"/>
              <a:t>Slow GPU triangle &amp; vertex setup </a:t>
            </a:r>
          </a:p>
          <a:p>
            <a:pPr>
              <a:defRPr/>
            </a:pPr>
            <a:r>
              <a:rPr lang="sv-SE" dirty="0" smtClean="0"/>
              <a:t>Unique situation with ”free” processors</a:t>
            </a:r>
          </a:p>
          <a:p>
            <a:pPr lvl="1">
              <a:defRPr/>
            </a:pPr>
            <a:r>
              <a:rPr lang="sv-SE" dirty="0" smtClean="0"/>
              <a:t>Not fully utilized</a:t>
            </a:r>
          </a:p>
          <a:p>
            <a:pPr>
              <a:defRPr/>
            </a:pPr>
            <a:r>
              <a:rPr lang="sv-SE" dirty="0" smtClean="0"/>
              <a:t>Solution: SPU triangle culling</a:t>
            </a:r>
          </a:p>
          <a:p>
            <a:pPr lvl="1">
              <a:defRPr/>
            </a:pPr>
            <a:r>
              <a:rPr lang="sv-SE" dirty="0" smtClean="0"/>
              <a:t>Trade SPU time for GPU performance</a:t>
            </a:r>
          </a:p>
          <a:p>
            <a:pPr lvl="1">
              <a:defRPr/>
            </a:pPr>
            <a:r>
              <a:rPr lang="sv-SE" dirty="0" smtClean="0"/>
              <a:t>Cull back faces, micro-triangles, frustum</a:t>
            </a:r>
          </a:p>
          <a:p>
            <a:pPr lvl="2">
              <a:defRPr/>
            </a:pPr>
            <a:r>
              <a:rPr lang="sv-SE" dirty="0" smtClean="0"/>
              <a:t>Sony PS3 EDGE library</a:t>
            </a:r>
          </a:p>
          <a:p>
            <a:pPr lvl="1">
              <a:defRPr/>
            </a:pPr>
            <a:r>
              <a:rPr lang="sv-SE" dirty="0" smtClean="0"/>
              <a:t>5 jobs processes frame geometry in parallel</a:t>
            </a:r>
          </a:p>
          <a:p>
            <a:pPr lvl="1">
              <a:defRPr/>
            </a:pPr>
            <a:r>
              <a:rPr lang="sv-SE" dirty="0" smtClean="0"/>
              <a:t>Output is new index buffer for each draw call</a:t>
            </a:r>
          </a:p>
          <a:p>
            <a:pPr lvl="2">
              <a:defRPr/>
            </a:pP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PS3 geometry processing (2/2)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v-SE" dirty="0" smtClean="0"/>
              <a:t>Great flexibility and programmability!</a:t>
            </a:r>
          </a:p>
          <a:p>
            <a:pPr>
              <a:defRPr/>
            </a:pPr>
            <a:r>
              <a:rPr lang="sv-SE" dirty="0" smtClean="0"/>
              <a:t>Custom processing</a:t>
            </a:r>
          </a:p>
          <a:p>
            <a:pPr lvl="1">
              <a:defRPr/>
            </a:pPr>
            <a:r>
              <a:rPr lang="sv-SE" dirty="0" smtClean="0"/>
              <a:t>Partition bounding box culling</a:t>
            </a:r>
          </a:p>
          <a:p>
            <a:pPr lvl="1">
              <a:defRPr/>
            </a:pPr>
            <a:r>
              <a:rPr lang="sv-SE" dirty="0" smtClean="0"/>
              <a:t>Triangle part culling</a:t>
            </a:r>
          </a:p>
          <a:p>
            <a:pPr lvl="1">
              <a:defRPr/>
            </a:pPr>
            <a:r>
              <a:rPr lang="sv-SE" dirty="0" smtClean="0"/>
              <a:t>Clip plane triangle trivial accept &amp; reject</a:t>
            </a:r>
          </a:p>
          <a:p>
            <a:pPr lvl="1">
              <a:defRPr/>
            </a:pPr>
            <a:r>
              <a:rPr lang="sv-SE" dirty="0" smtClean="0"/>
              <a:t>Triangle cull volumes (inverse clip planes)</a:t>
            </a:r>
          </a:p>
          <a:p>
            <a:pPr>
              <a:defRPr/>
            </a:pPr>
            <a:r>
              <a:rPr lang="sv-SE" dirty="0" smtClean="0"/>
              <a:t>Future: No vertex &amp; geometry shaders</a:t>
            </a:r>
          </a:p>
          <a:p>
            <a:pPr lvl="1">
              <a:defRPr/>
            </a:pPr>
            <a:r>
              <a:rPr lang="sv-SE" dirty="0" smtClean="0"/>
              <a:t>DIY compute shaders with fixed-func tesselation and triangle setup units</a:t>
            </a:r>
          </a:p>
          <a:p>
            <a:pPr lvl="1">
              <a:defRPr/>
            </a:pPr>
            <a:r>
              <a:rPr lang="sv-SE" dirty="0" smtClean="0"/>
              <a:t>Output buffer streaming still important</a:t>
            </a: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Occlusion culling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4808538" cy="497205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sv-SE" dirty="0" smtClean="0"/>
              <a:t>Buildings occlude objects</a:t>
            </a:r>
          </a:p>
          <a:p>
            <a:pPr lvl="1">
              <a:defRPr/>
            </a:pPr>
            <a:r>
              <a:rPr lang="sv-SE" dirty="0" smtClean="0"/>
              <a:t>Tons of objects</a:t>
            </a:r>
          </a:p>
          <a:p>
            <a:pPr>
              <a:defRPr/>
            </a:pPr>
            <a:r>
              <a:rPr lang="sv-SE" dirty="0" smtClean="0"/>
              <a:t>Difficult to implement</a:t>
            </a:r>
          </a:p>
          <a:p>
            <a:pPr lvl="1">
              <a:defRPr/>
            </a:pPr>
            <a:r>
              <a:rPr lang="sv-SE" dirty="0" smtClean="0"/>
              <a:t>Building destruction</a:t>
            </a:r>
          </a:p>
          <a:p>
            <a:pPr lvl="1">
              <a:defRPr/>
            </a:pPr>
            <a:r>
              <a:rPr lang="sv-SE" dirty="0" smtClean="0"/>
              <a:t>Dynamic occludees</a:t>
            </a:r>
          </a:p>
          <a:p>
            <a:pPr lvl="1">
              <a:defRPr/>
            </a:pPr>
            <a:r>
              <a:rPr lang="sv-SE" dirty="0" smtClean="0"/>
              <a:t>Heavy GPU occlusion queries</a:t>
            </a:r>
          </a:p>
          <a:p>
            <a:pPr>
              <a:defRPr/>
            </a:pPr>
            <a:r>
              <a:rPr lang="sv-SE" dirty="0" smtClean="0"/>
              <a:t>Invisible objects still have to</a:t>
            </a:r>
          </a:p>
          <a:p>
            <a:pPr lvl="1">
              <a:defRPr/>
            </a:pPr>
            <a:r>
              <a:rPr lang="sv-SE" dirty="0" smtClean="0"/>
              <a:t>Update logic &amp; animations</a:t>
            </a:r>
          </a:p>
          <a:p>
            <a:pPr lvl="1">
              <a:defRPr/>
            </a:pPr>
            <a:r>
              <a:rPr lang="sv-SE" dirty="0" smtClean="0"/>
              <a:t>Generate command buffer</a:t>
            </a:r>
          </a:p>
          <a:p>
            <a:pPr lvl="1">
              <a:defRPr/>
            </a:pPr>
            <a:r>
              <a:rPr lang="sv-SE" dirty="0" smtClean="0"/>
              <a:t>Processed on CPU &amp; GPU</a:t>
            </a:r>
          </a:p>
        </p:txBody>
      </p:sp>
      <p:pic>
        <p:nvPicPr>
          <p:cNvPr id="22532" name="Picture 2" descr="F:\Work\GH08\BC\screens\BFBCmultSCRNactanonverba2W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65738" y="1858963"/>
            <a:ext cx="37084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Software occlusion culling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238250"/>
            <a:ext cx="5221288" cy="4929188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sv-SE" dirty="0" smtClean="0"/>
              <a:t>Solution: Rasterize course zbuffer on SPU/CPU</a:t>
            </a:r>
          </a:p>
          <a:p>
            <a:pPr lvl="1">
              <a:defRPr/>
            </a:pPr>
            <a:r>
              <a:rPr lang="sv-SE" dirty="0" smtClean="0"/>
              <a:t>Low-poly occluder meshes</a:t>
            </a:r>
          </a:p>
          <a:p>
            <a:pPr lvl="2">
              <a:defRPr/>
            </a:pPr>
            <a:r>
              <a:rPr lang="sv-SE" dirty="0" smtClean="0"/>
              <a:t>100m view distance</a:t>
            </a:r>
          </a:p>
          <a:p>
            <a:pPr lvl="2">
              <a:defRPr/>
            </a:pPr>
            <a:r>
              <a:rPr lang="sv-SE" dirty="0" smtClean="0"/>
              <a:t>Max 10000 vertices/frame</a:t>
            </a:r>
          </a:p>
          <a:p>
            <a:pPr lvl="2">
              <a:defRPr/>
            </a:pPr>
            <a:r>
              <a:rPr lang="sv-SE" dirty="0" smtClean="0"/>
              <a:t>Manually conservative</a:t>
            </a:r>
          </a:p>
          <a:p>
            <a:pPr lvl="1">
              <a:defRPr/>
            </a:pPr>
            <a:r>
              <a:rPr lang="sv-SE" dirty="0" smtClean="0"/>
              <a:t>256x114 float z-buffer</a:t>
            </a:r>
          </a:p>
          <a:p>
            <a:pPr lvl="1">
              <a:defRPr/>
            </a:pPr>
            <a:r>
              <a:rPr lang="sv-SE" dirty="0" smtClean="0"/>
              <a:t>Created for PS3, now on all</a:t>
            </a:r>
          </a:p>
          <a:p>
            <a:pPr>
              <a:defRPr/>
            </a:pPr>
            <a:r>
              <a:rPr lang="sv-SE" dirty="0" smtClean="0"/>
              <a:t>Cull all objects against zbuffer</a:t>
            </a:r>
          </a:p>
          <a:p>
            <a:pPr lvl="1">
              <a:defRPr/>
            </a:pPr>
            <a:r>
              <a:rPr lang="sv-SE" dirty="0" smtClean="0"/>
              <a:t>Before passed to all other systems = big savings</a:t>
            </a:r>
          </a:p>
          <a:p>
            <a:pPr lvl="1">
              <a:defRPr/>
            </a:pPr>
            <a:r>
              <a:rPr lang="sv-SE" dirty="0" smtClean="0"/>
              <a:t>Screen-space bbox test</a:t>
            </a:r>
          </a:p>
        </p:txBody>
      </p:sp>
      <p:pic>
        <p:nvPicPr>
          <p:cNvPr id="23556" name="Picture 4" descr="H:\Work\GH08\Pics\Occlusion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4488" y="3757613"/>
            <a:ext cx="3505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H:\Work\GH08\Pics\Occlusion2.jpg"/>
          <p:cNvPicPr>
            <a:picLocks noChangeAspect="1" noChangeArrowheads="1"/>
          </p:cNvPicPr>
          <p:nvPr/>
        </p:nvPicPr>
        <p:blipFill>
          <a:blip r:embed="rId4" cstate="screen">
            <a:lum bright="30000" contrast="56000"/>
          </a:blip>
          <a:srcRect/>
          <a:stretch>
            <a:fillRect/>
          </a:stretch>
        </p:blipFill>
        <p:spPr bwMode="auto">
          <a:xfrm>
            <a:off x="5411788" y="1566863"/>
            <a:ext cx="3525837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/>
              <a:t>Agenda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7164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sv-SE" dirty="0" smtClean="0"/>
              <a:t>Goal</a:t>
            </a:r>
          </a:p>
          <a:p>
            <a:pPr lvl="1" eaLnBrk="1" hangingPunct="1">
              <a:defRPr/>
            </a:pPr>
            <a:r>
              <a:rPr lang="en-US" dirty="0" smtClean="0"/>
              <a:t>Share and discuss current &amp; future graphics use cases in our games and implications for graphics hardware</a:t>
            </a:r>
          </a:p>
          <a:p>
            <a:pPr eaLnBrk="1" hangingPunct="1">
              <a:defRPr/>
            </a:pPr>
            <a:r>
              <a:rPr lang="sv-SE" dirty="0" smtClean="0"/>
              <a:t>Areas</a:t>
            </a:r>
          </a:p>
          <a:p>
            <a:pPr lvl="1" eaLnBrk="1" hangingPunct="1">
              <a:defRPr/>
            </a:pPr>
            <a:r>
              <a:rPr lang="sv-SE" dirty="0" smtClean="0"/>
              <a:t>Engine overview</a:t>
            </a:r>
          </a:p>
          <a:p>
            <a:pPr lvl="1" eaLnBrk="1" hangingPunct="1">
              <a:defRPr/>
            </a:pPr>
            <a:r>
              <a:rPr lang="sv-SE" dirty="0" smtClean="0"/>
              <a:t>Shaders</a:t>
            </a:r>
          </a:p>
          <a:p>
            <a:pPr lvl="1" eaLnBrk="1" hangingPunct="1">
              <a:defRPr/>
            </a:pPr>
            <a:r>
              <a:rPr lang="sv-SE" dirty="0" smtClean="0"/>
              <a:t>Parallelization</a:t>
            </a:r>
          </a:p>
          <a:p>
            <a:pPr lvl="1" eaLnBrk="1" hangingPunct="1">
              <a:defRPr/>
            </a:pPr>
            <a:r>
              <a:rPr lang="sv-SE" dirty="0" smtClean="0"/>
              <a:t>Texturing</a:t>
            </a:r>
          </a:p>
          <a:p>
            <a:pPr lvl="1" eaLnBrk="1" hangingPunct="1">
              <a:defRPr/>
            </a:pPr>
            <a:r>
              <a:rPr lang="sv-SE" dirty="0" smtClean="0"/>
              <a:t>Raytracing</a:t>
            </a:r>
          </a:p>
          <a:p>
            <a:pPr lvl="1" eaLnBrk="1" hangingPunct="1">
              <a:defRPr/>
            </a:pPr>
            <a:r>
              <a:rPr lang="sv-SE" dirty="0" smtClean="0"/>
              <a:t>GPU compute</a:t>
            </a:r>
          </a:p>
          <a:p>
            <a:pPr eaLnBrk="1" hangingPunct="1">
              <a:defRPr/>
            </a:pPr>
            <a:r>
              <a:rPr lang="sv-SE" dirty="0" smtClean="0"/>
              <a:t>Conclusions</a:t>
            </a:r>
          </a:p>
          <a:p>
            <a:pPr eaLnBrk="1" hangingPunct="1">
              <a:defRPr/>
            </a:pPr>
            <a:r>
              <a:rPr lang="sv-SE" dirty="0" smtClean="0"/>
              <a:t>Q &amp;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GPU occlusion culling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sv-SE" dirty="0" smtClean="0"/>
              <a:t>Want GPU rasterization &amp; testing, but:</a:t>
            </a:r>
          </a:p>
          <a:p>
            <a:pPr lvl="1">
              <a:defRPr/>
            </a:pPr>
            <a:r>
              <a:rPr lang="sv-SE" dirty="0" smtClean="0"/>
              <a:t>Occlusion queries introduces overhead &amp; latency</a:t>
            </a:r>
          </a:p>
          <a:p>
            <a:pPr lvl="2">
              <a:defRPr/>
            </a:pPr>
            <a:r>
              <a:rPr lang="sv-SE" dirty="0" smtClean="0"/>
              <a:t>Can be manageable, not ideal</a:t>
            </a:r>
          </a:p>
          <a:p>
            <a:pPr lvl="1">
              <a:defRPr/>
            </a:pPr>
            <a:r>
              <a:rPr lang="sv-SE" dirty="0" smtClean="0"/>
              <a:t>Conditional rendering only helps GPU</a:t>
            </a:r>
          </a:p>
          <a:p>
            <a:pPr lvl="2">
              <a:defRPr/>
            </a:pPr>
            <a:r>
              <a:rPr lang="sv-SE" dirty="0" smtClean="0"/>
              <a:t>Not CPU, frame memory or draw calls</a:t>
            </a:r>
          </a:p>
          <a:p>
            <a:pPr>
              <a:defRPr/>
            </a:pPr>
            <a:r>
              <a:rPr lang="sv-SE" dirty="0" smtClean="0"/>
              <a:t>Future1: Low-latency extra GPU exec context</a:t>
            </a:r>
          </a:p>
          <a:p>
            <a:pPr lvl="1">
              <a:defRPr/>
            </a:pPr>
            <a:r>
              <a:rPr lang="sv-SE" dirty="0" smtClean="0"/>
              <a:t>Rasterization and testing done on GPU</a:t>
            </a:r>
          </a:p>
          <a:p>
            <a:pPr lvl="1">
              <a:defRPr/>
            </a:pPr>
            <a:r>
              <a:rPr lang="sv-SE" dirty="0" smtClean="0"/>
              <a:t>Lockstep with CPU</a:t>
            </a:r>
          </a:p>
          <a:p>
            <a:pPr>
              <a:defRPr/>
            </a:pPr>
            <a:r>
              <a:rPr lang="sv-SE" dirty="0" smtClean="0"/>
              <a:t>Future2: Move entire cull &amp; rendering to GPU</a:t>
            </a:r>
          </a:p>
          <a:p>
            <a:pPr lvl="1">
              <a:defRPr/>
            </a:pPr>
            <a:r>
              <a:rPr lang="sv-SE" dirty="0" smtClean="0"/>
              <a:t>Scene graph, cull, systems, dispatch. End goal.</a:t>
            </a: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46088" y="26987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sv-SE" sz="4400" kern="0" dirty="0">
                <a:solidFill>
                  <a:srgbClr val="E1F4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Texturing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Texture formats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6269038" cy="48656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sv-SE" dirty="0" smtClean="0"/>
              <a:t>Using</a:t>
            </a:r>
          </a:p>
          <a:p>
            <a:pPr lvl="1">
              <a:defRPr/>
            </a:pPr>
            <a:r>
              <a:rPr lang="sv-SE" dirty="0" smtClean="0"/>
              <a:t>DXT1/5 color maps, sRGB</a:t>
            </a:r>
          </a:p>
          <a:p>
            <a:pPr lvl="1">
              <a:defRPr/>
            </a:pPr>
            <a:r>
              <a:rPr lang="sv-SE" dirty="0" smtClean="0"/>
              <a:t>BC5 (3Dc) normal maps</a:t>
            </a:r>
          </a:p>
          <a:p>
            <a:pPr lvl="1">
              <a:defRPr/>
            </a:pPr>
            <a:r>
              <a:rPr lang="sv-SE" dirty="0" smtClean="0"/>
              <a:t>BC4 (DXT5A) for grayscale masks</a:t>
            </a:r>
          </a:p>
          <a:p>
            <a:pPr lvl="2">
              <a:defRPr/>
            </a:pPr>
            <a:r>
              <a:rPr lang="sv-SE" dirty="0" smtClean="0"/>
              <a:t>sRGB support for BC4/5 would be nice</a:t>
            </a:r>
          </a:p>
          <a:p>
            <a:pPr>
              <a:defRPr/>
            </a:pPr>
            <a:r>
              <a:rPr lang="sv-SE" dirty="0" smtClean="0"/>
              <a:t>DXT1 replacement needed</a:t>
            </a:r>
          </a:p>
          <a:p>
            <a:pPr lvl="1">
              <a:defRPr/>
            </a:pPr>
            <a:r>
              <a:rPr lang="sv-SE" dirty="0" smtClean="0"/>
              <a:t>Low quality</a:t>
            </a:r>
          </a:p>
          <a:p>
            <a:pPr lvl="1">
              <a:defRPr/>
            </a:pPr>
            <a:r>
              <a:rPr lang="sv-SE" dirty="0" smtClean="0"/>
              <a:t>565 color bleeding</a:t>
            </a:r>
          </a:p>
          <a:p>
            <a:pPr lvl="1">
              <a:defRPr/>
            </a:pPr>
            <a:r>
              <a:rPr lang="sv-SE" dirty="0" smtClean="0"/>
              <a:t>RG/RGB masks compresses badly</a:t>
            </a:r>
          </a:p>
          <a:p>
            <a:pPr lvl="1">
              <a:defRPr/>
            </a:pPr>
            <a:r>
              <a:rPr lang="sv-SE" dirty="0" smtClean="0"/>
              <a:t>HDR envmaps &amp; lightmaps</a:t>
            </a:r>
          </a:p>
        </p:txBody>
      </p:sp>
      <p:pic>
        <p:nvPicPr>
          <p:cNvPr id="26628" name="Picture 4" descr="F:\Work\Siggraph07_Course\pics\2142BaseDetailLayer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26238" y="3867150"/>
            <a:ext cx="2154237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6762750" y="6021388"/>
            <a:ext cx="2081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sv-SE">
                <a:effectLst/>
              </a:rPr>
              <a:t>RGB DXT1 mask</a:t>
            </a:r>
          </a:p>
        </p:txBody>
      </p:sp>
      <p:pic>
        <p:nvPicPr>
          <p:cNvPr id="26630" name="Picture 7" descr="H:\Work\GH08\Pics\DXT1_ColorBlee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26238" y="1165225"/>
            <a:ext cx="2154237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762750" y="3319463"/>
            <a:ext cx="2081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sv-SE">
                <a:effectLst/>
              </a:rPr>
              <a:t>DXT color bleed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7652" name="Picture 3" descr="C:\Work\Siggraph07_Course\pics\Screenshot0001j_tweak_fix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0963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Frostbite logo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500" y="325438"/>
            <a:ext cx="2336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Future texture sampling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6086475" cy="50450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v-SE" dirty="0" smtClean="0"/>
              <a:t>Texture sampling derivatives</a:t>
            </a:r>
          </a:p>
          <a:p>
            <a:pPr lvl="1">
              <a:defRPr/>
            </a:pPr>
            <a:r>
              <a:rPr lang="sv-SE" dirty="0" smtClean="0"/>
              <a:t>1st order </a:t>
            </a:r>
            <a:r>
              <a:rPr lang="sv-SE" i="1" dirty="0" smtClean="0"/>
              <a:t>texel</a:t>
            </a:r>
            <a:r>
              <a:rPr lang="sv-SE" dirty="0" smtClean="0"/>
              <a:t> derivatives</a:t>
            </a:r>
            <a:endParaRPr lang="sv-SE" i="1" dirty="0" smtClean="0"/>
          </a:p>
          <a:p>
            <a:pPr lvl="2">
              <a:defRPr/>
            </a:pPr>
            <a:r>
              <a:rPr lang="sv-SE" dirty="0" smtClean="0"/>
              <a:t>2nd order as well?</a:t>
            </a:r>
          </a:p>
          <a:p>
            <a:pPr lvl="1">
              <a:defRPr/>
            </a:pPr>
            <a:r>
              <a:rPr lang="sv-SE" dirty="0" smtClean="0"/>
              <a:t>Implement in sampler unit</a:t>
            </a:r>
          </a:p>
          <a:p>
            <a:pPr lvl="2">
              <a:defRPr/>
            </a:pPr>
            <a:r>
              <a:rPr lang="sv-SE" dirty="0" smtClean="0"/>
              <a:t>Bad performance or quality with shader sampling </a:t>
            </a:r>
          </a:p>
          <a:p>
            <a:pPr lvl="2">
              <a:defRPr/>
            </a:pPr>
            <a:r>
              <a:rPr lang="sv-SE" dirty="0" smtClean="0"/>
              <a:t>Artifacts with ddx/ddy technique</a:t>
            </a:r>
          </a:p>
          <a:p>
            <a:pPr lvl="1">
              <a:defRPr/>
            </a:pPr>
            <a:r>
              <a:rPr lang="sv-SE" dirty="0" smtClean="0"/>
              <a:t>Replace normalmaps with easily compressed bumpmaps</a:t>
            </a:r>
          </a:p>
          <a:p>
            <a:pPr lvl="1">
              <a:defRPr/>
            </a:pPr>
            <a:endParaRPr lang="sv-SE" dirty="0" smtClean="0"/>
          </a:p>
          <a:p>
            <a:pPr>
              <a:defRPr/>
            </a:pPr>
            <a:r>
              <a:rPr lang="sv-SE" dirty="0" smtClean="0"/>
              <a:t>Bicubic upsampling</a:t>
            </a:r>
          </a:p>
          <a:p>
            <a:pPr lvl="1">
              <a:defRPr/>
            </a:pPr>
            <a:r>
              <a:rPr lang="sv-SE" dirty="0" smtClean="0"/>
              <a:t>Terrain masks</a:t>
            </a:r>
          </a:p>
          <a:p>
            <a:pPr lvl="1">
              <a:defRPr/>
            </a:pPr>
            <a:endParaRPr lang="sv-SE" dirty="0" smtClean="0"/>
          </a:p>
        </p:txBody>
      </p:sp>
      <p:pic>
        <p:nvPicPr>
          <p:cNvPr id="28676" name="Picture 4" descr="F:\Work\Siggraph07_Course\pics\procparam_height.bmp"/>
          <p:cNvPicPr>
            <a:picLocks noChangeAspect="1" noChangeArrowheads="1"/>
          </p:cNvPicPr>
          <p:nvPr/>
        </p:nvPicPr>
        <p:blipFill>
          <a:blip r:embed="rId3"/>
          <a:srcRect l="15327" r="25163"/>
          <a:stretch>
            <a:fillRect/>
          </a:stretch>
        </p:blipFill>
        <p:spPr bwMode="auto">
          <a:xfrm>
            <a:off x="6470650" y="1238250"/>
            <a:ext cx="2397125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F:\Work\Siggraph07_Course\pics\procparam_normal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0650" y="3940175"/>
            <a:ext cx="2397125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6470650" y="3502025"/>
            <a:ext cx="237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sv-SE">
                <a:effectLst/>
              </a:rPr>
              <a:t>Terrain heightmap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470650" y="6203950"/>
            <a:ext cx="237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sv-SE">
                <a:effectLst/>
              </a:rPr>
              <a:t>Derived normals [2]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9700" name="Picture 3" descr="C:\Work\Siggraph07_Course\pics\Screenshot0001j_tweak_fix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0963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Frostbite logo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500" y="325438"/>
            <a:ext cx="23368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Current sparse textures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6269038" cy="48958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v-SE" dirty="0" smtClean="0"/>
              <a:t>Save memory for terrain</a:t>
            </a:r>
          </a:p>
          <a:p>
            <a:pPr lvl="1">
              <a:defRPr/>
            </a:pPr>
            <a:r>
              <a:rPr lang="sv-SE" dirty="0" smtClean="0"/>
              <a:t>Static quadtree mask texture</a:t>
            </a:r>
          </a:p>
          <a:p>
            <a:pPr lvl="1">
              <a:defRPr/>
            </a:pPr>
            <a:r>
              <a:rPr lang="sv-SE" dirty="0" smtClean="0"/>
              <a:t>Dynamic sparse destruction mask</a:t>
            </a:r>
          </a:p>
          <a:p>
            <a:pPr>
              <a:defRPr/>
            </a:pPr>
            <a:endParaRPr lang="sv-SE" dirty="0" smtClean="0"/>
          </a:p>
          <a:p>
            <a:pPr>
              <a:defRPr/>
            </a:pPr>
            <a:r>
              <a:rPr lang="sv-SE" dirty="0" smtClean="0"/>
              <a:t>Implementation</a:t>
            </a:r>
          </a:p>
          <a:p>
            <a:pPr lvl="1">
              <a:defRPr/>
            </a:pPr>
            <a:r>
              <a:rPr lang="sv-SE" dirty="0" smtClean="0"/>
              <a:t>Indirection texture lookup in atlas</a:t>
            </a:r>
          </a:p>
          <a:p>
            <a:pPr lvl="2">
              <a:defRPr/>
            </a:pPr>
            <a:r>
              <a:rPr lang="sv-SE" dirty="0" smtClean="0"/>
              <a:t>Arrays too small, want 8192 slices</a:t>
            </a:r>
          </a:p>
          <a:p>
            <a:pPr lvl="2">
              <a:defRPr/>
            </a:pPr>
            <a:r>
              <a:rPr lang="sv-SE" dirty="0" smtClean="0"/>
              <a:t>Correct bilinear filtering by borders</a:t>
            </a:r>
          </a:p>
          <a:p>
            <a:pPr lvl="1">
              <a:defRPr/>
            </a:pPr>
            <a:r>
              <a:rPr lang="sv-SE" dirty="0" smtClean="0"/>
              <a:t>Siggraph’07 course for details [2]</a:t>
            </a:r>
            <a:endParaRPr lang="sv-SE" dirty="0"/>
          </a:p>
        </p:txBody>
      </p:sp>
      <p:pic>
        <p:nvPicPr>
          <p:cNvPr id="30724" name="Picture 4" descr="masktex_s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6238" y="1055688"/>
            <a:ext cx="2168525" cy="2168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0725" name="Picture 5" descr="MaskTileAtl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6238" y="3732213"/>
            <a:ext cx="2205037" cy="22050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689725" y="3255963"/>
            <a:ext cx="2241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sv-SE">
                <a:effectLst/>
              </a:rPr>
              <a:t>Source mask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694488" y="5976938"/>
            <a:ext cx="2241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sv-SE">
                <a:effectLst/>
              </a:rPr>
              <a:t>Atlas texture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HW sparse textures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sv-SE" dirty="0" smtClean="0"/>
              <a:t>Virtual texture</a:t>
            </a:r>
          </a:p>
          <a:p>
            <a:pPr lvl="1">
              <a:defRPr/>
            </a:pPr>
            <a:r>
              <a:rPr lang="sv-SE" dirty="0" smtClean="0"/>
              <a:t>HW texture filtering &amp; mipmapping</a:t>
            </a:r>
          </a:p>
          <a:p>
            <a:pPr lvl="2">
              <a:defRPr/>
            </a:pPr>
            <a:r>
              <a:rPr lang="sv-SE" dirty="0" smtClean="0"/>
              <a:t>Fallback on non-resident tile access </a:t>
            </a:r>
          </a:p>
          <a:p>
            <a:pPr lvl="2">
              <a:defRPr/>
            </a:pPr>
            <a:r>
              <a:rPr lang="sv-SE" dirty="0" smtClean="0"/>
              <a:t>Lower mipmap, default value or shader bool</a:t>
            </a:r>
          </a:p>
          <a:p>
            <a:pPr lvl="1">
              <a:defRPr/>
            </a:pPr>
            <a:r>
              <a:rPr lang="sv-SE" dirty="0" smtClean="0"/>
              <a:t>At least 32k x 32k, fp issues with larger?</a:t>
            </a:r>
          </a:p>
          <a:p>
            <a:pPr>
              <a:defRPr/>
            </a:pPr>
            <a:r>
              <a:rPr lang="sv-SE" dirty="0" smtClean="0"/>
              <a:t>Application-controlled tile commit/free</a:t>
            </a:r>
          </a:p>
          <a:p>
            <a:pPr lvl="1">
              <a:defRPr/>
            </a:pPr>
            <a:r>
              <a:rPr lang="sv-SE" dirty="0" smtClean="0"/>
              <a:t>~128 x 128 tiles</a:t>
            </a:r>
          </a:p>
          <a:p>
            <a:pPr>
              <a:defRPr/>
            </a:pPr>
            <a:r>
              <a:rPr lang="sv-SE" dirty="0" smtClean="0"/>
              <a:t>Feedback mechanism for referenced tiles</a:t>
            </a:r>
          </a:p>
          <a:p>
            <a:pPr lvl="1">
              <a:defRPr/>
            </a:pPr>
            <a:r>
              <a:rPr lang="sv-SE" dirty="0" smtClean="0"/>
              <a:t>Easy view-dependent allocation</a:t>
            </a:r>
          </a:p>
          <a:p>
            <a:pPr>
              <a:defRPr/>
            </a:pPr>
            <a:endParaRPr lang="sv-SE" dirty="0" smtClean="0"/>
          </a:p>
          <a:p>
            <a:pPr>
              <a:defRPr/>
            </a:pPr>
            <a:r>
              <a:rPr lang="sv-SE" dirty="0" smtClean="0"/>
              <a:t>Future: Latency-free allocation &amp; generation</a:t>
            </a:r>
          </a:p>
          <a:p>
            <a:pPr lvl="1">
              <a:defRPr/>
            </a:pPr>
            <a:r>
              <a:rPr lang="sv-SE" dirty="0" smtClean="0"/>
              <a:t>Alt1. CPU thread callback &amp; block</a:t>
            </a:r>
          </a:p>
          <a:p>
            <a:pPr lvl="1">
              <a:defRPr/>
            </a:pPr>
            <a:r>
              <a:rPr lang="sv-SE" dirty="0" smtClean="0"/>
              <a:t>Alt2. Keep everything on GPU. ”Command” shader?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>
              <a:defRPr/>
            </a:pPr>
            <a:r>
              <a:rPr lang="en-US" sz="3600" dirty="0" smtClean="0"/>
              <a:t>Cached Procedural Unique Texturing</a:t>
            </a:r>
            <a:endParaRPr lang="sv-S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sv-SE" dirty="0" smtClean="0"/>
              <a:t>Unique dynamic sparse texture on all objects </a:t>
            </a:r>
          </a:p>
          <a:p>
            <a:pPr lvl="1">
              <a:defRPr/>
            </a:pPr>
            <a:r>
              <a:rPr lang="sv-SE" dirty="0" smtClean="0"/>
              <a:t>Defined by texture shader graph</a:t>
            </a:r>
          </a:p>
          <a:p>
            <a:pPr lvl="2">
              <a:defRPr/>
            </a:pPr>
            <a:r>
              <a:rPr lang="sv-SE" dirty="0" smtClean="0"/>
              <a:t>Combine procedurals, compositing, streaming and    uv-space geometry</a:t>
            </a:r>
          </a:p>
          <a:p>
            <a:pPr lvl="1">
              <a:defRPr/>
            </a:pPr>
            <a:r>
              <a:rPr lang="sv-SE" dirty="0" smtClean="0"/>
              <a:t>Dynamically commit &amp; render visible tiles</a:t>
            </a:r>
          </a:p>
          <a:p>
            <a:pPr>
              <a:defRPr/>
            </a:pPr>
            <a:r>
              <a:rPr lang="sv-SE" dirty="0" smtClean="0"/>
              <a:t>Highly complex compositing</a:t>
            </a:r>
          </a:p>
          <a:p>
            <a:pPr lvl="1">
              <a:defRPr/>
            </a:pPr>
            <a:r>
              <a:rPr lang="sv-SE" dirty="0" smtClean="0"/>
              <a:t>Thanks to high frame-to-frame coherency</a:t>
            </a:r>
          </a:p>
          <a:p>
            <a:pPr lvl="1">
              <a:defRPr/>
            </a:pPr>
            <a:r>
              <a:rPr lang="sv-SE" dirty="0" smtClean="0"/>
              <a:t>Upsample and refine</a:t>
            </a:r>
          </a:p>
          <a:p>
            <a:pPr>
              <a:defRPr/>
            </a:pPr>
            <a:r>
              <a:rPr lang="sv-SE" dirty="0" smtClean="0"/>
              <a:t>New dynamic effects made possible</a:t>
            </a:r>
          </a:p>
          <a:p>
            <a:pPr lvl="1">
              <a:defRPr/>
            </a:pPr>
            <a:r>
              <a:rPr lang="sv-SE" dirty="0" smtClean="0"/>
              <a:t>Affect every surface</a:t>
            </a:r>
          </a:p>
          <a:p>
            <a:pPr lvl="2">
              <a:defRPr/>
            </a:pPr>
            <a:endParaRPr lang="sv-SE" dirty="0" smtClean="0"/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46088" y="273526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sv-SE" sz="4400" kern="0" dirty="0">
                <a:solidFill>
                  <a:srgbClr val="E1F4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Raytracing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Frostbite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684838" cy="486568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v-SE" dirty="0" smtClean="0"/>
              <a:t>DICE proprietary engine</a:t>
            </a:r>
          </a:p>
          <a:p>
            <a:pPr lvl="1">
              <a:defRPr/>
            </a:pPr>
            <a:r>
              <a:rPr lang="sv-SE" dirty="0" smtClean="0"/>
              <a:t>Xbox 360</a:t>
            </a:r>
          </a:p>
          <a:p>
            <a:pPr lvl="1">
              <a:defRPr/>
            </a:pPr>
            <a:r>
              <a:rPr lang="sv-SE" dirty="0" smtClean="0"/>
              <a:t>PS3</a:t>
            </a:r>
          </a:p>
          <a:p>
            <a:pPr lvl="1">
              <a:defRPr/>
            </a:pPr>
            <a:r>
              <a:rPr lang="sv-SE" dirty="0" smtClean="0"/>
              <a:t>Windows (Direct3D 10)</a:t>
            </a:r>
          </a:p>
          <a:p>
            <a:pPr lvl="1">
              <a:buFont typeface="Wingdings" pitchFamily="2" charset="2"/>
              <a:buNone/>
              <a:defRPr/>
            </a:pPr>
            <a:endParaRPr lang="sv-SE" dirty="0" smtClean="0"/>
          </a:p>
          <a:p>
            <a:pPr>
              <a:defRPr/>
            </a:pPr>
            <a:r>
              <a:rPr lang="sv-SE" dirty="0" smtClean="0"/>
              <a:t>Focus</a:t>
            </a:r>
          </a:p>
          <a:p>
            <a:pPr lvl="1">
              <a:defRPr/>
            </a:pPr>
            <a:r>
              <a:rPr lang="sv-SE" dirty="0" smtClean="0"/>
              <a:t>Large outdoor environments</a:t>
            </a:r>
          </a:p>
          <a:p>
            <a:pPr lvl="1">
              <a:defRPr/>
            </a:pPr>
            <a:r>
              <a:rPr lang="sv-SE" dirty="0" smtClean="0"/>
              <a:t>Singleplayer &amp; multiplayer</a:t>
            </a:r>
          </a:p>
          <a:p>
            <a:pPr lvl="1">
              <a:defRPr/>
            </a:pPr>
            <a:r>
              <a:rPr lang="sv-SE" dirty="0" smtClean="0"/>
              <a:t>Destruction!</a:t>
            </a:r>
          </a:p>
          <a:p>
            <a:pPr lvl="1">
              <a:defRPr/>
            </a:pPr>
            <a:r>
              <a:rPr lang="sv-SE" dirty="0" smtClean="0"/>
              <a:t>New: Content workflows</a:t>
            </a:r>
          </a:p>
        </p:txBody>
      </p:sp>
      <p:pic>
        <p:nvPicPr>
          <p:cNvPr id="7172" name="Picture 14" descr="Untitled-2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019175"/>
            <a:ext cx="236696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F:\Work\GH08\BC\native_image_BFBC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1113" y="412273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Raytracing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815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sv-SE" dirty="0" smtClean="0"/>
              <a:t>Much recent debate &amp; interest in RTRT</a:t>
            </a:r>
          </a:p>
          <a:p>
            <a:pPr>
              <a:defRPr/>
            </a:pPr>
            <a:r>
              <a:rPr lang="sv-SE" dirty="0" smtClean="0"/>
              <a:t>What we are interested in:</a:t>
            </a:r>
          </a:p>
          <a:p>
            <a:pPr lvl="1">
              <a:defRPr/>
            </a:pPr>
            <a:r>
              <a:rPr lang="sv-SE" dirty="0" smtClean="0"/>
              <a:t>Performance!! </a:t>
            </a:r>
          </a:p>
          <a:p>
            <a:pPr lvl="2">
              <a:defRPr/>
            </a:pPr>
            <a:r>
              <a:rPr lang="sv-SE" dirty="0" smtClean="0"/>
              <a:t>Rasterization for primary rays</a:t>
            </a:r>
          </a:p>
          <a:p>
            <a:pPr lvl="2">
              <a:defRPr/>
            </a:pPr>
            <a:r>
              <a:rPr lang="sv-SE" dirty="0" smtClean="0"/>
              <a:t>Deterministic</a:t>
            </a:r>
          </a:p>
          <a:p>
            <a:pPr lvl="1">
              <a:defRPr/>
            </a:pPr>
            <a:r>
              <a:rPr lang="sv-SE" dirty="0" smtClean="0"/>
              <a:t>Easy integration into engines</a:t>
            </a:r>
          </a:p>
          <a:p>
            <a:pPr lvl="2">
              <a:defRPr/>
            </a:pPr>
            <a:r>
              <a:rPr lang="sv-SE" dirty="0" smtClean="0"/>
              <a:t>Just another method for certain effects &amp; objects</a:t>
            </a:r>
          </a:p>
          <a:p>
            <a:pPr lvl="2">
              <a:defRPr/>
            </a:pPr>
            <a:r>
              <a:rPr lang="sv-SE" dirty="0" smtClean="0"/>
              <a:t>Not replace whole pipeline </a:t>
            </a:r>
          </a:p>
          <a:p>
            <a:pPr lvl="1">
              <a:defRPr/>
            </a:pPr>
            <a:r>
              <a:rPr lang="sv-SE" dirty="0" smtClean="0"/>
              <a:t>Efficient dynamic geometry</a:t>
            </a:r>
          </a:p>
          <a:p>
            <a:pPr lvl="2">
              <a:defRPr/>
            </a:pPr>
            <a:r>
              <a:rPr lang="sv-SE" dirty="0" smtClean="0"/>
              <a:t>Procedural &amp; manual animation (foliage, characters)</a:t>
            </a:r>
          </a:p>
          <a:p>
            <a:pPr lvl="2">
              <a:defRPr/>
            </a:pPr>
            <a:r>
              <a:rPr lang="sv-SE" dirty="0" smtClean="0"/>
              <a:t>Destruction (foliage, buildings, objects)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05525" y="1931988"/>
            <a:ext cx="2824163" cy="211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088" y="1128713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Mirror’s Edge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35844" name="Picture 2" descr="F:\Work\GH08\MirrorsEdge\3p_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82663"/>
            <a:ext cx="9144000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F:\Work\GH08\MirrorsEdge\logo_v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3988" y="179388"/>
            <a:ext cx="2819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Raytraced reflections wanted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201738"/>
            <a:ext cx="4673600" cy="48656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sv-SE" dirty="0" smtClean="0"/>
              <a:t>Glass &amp; metal</a:t>
            </a:r>
          </a:p>
          <a:p>
            <a:pPr lvl="1">
              <a:defRPr/>
            </a:pPr>
            <a:r>
              <a:rPr lang="sv-SE" dirty="0" smtClean="0"/>
              <a:t>Mostly planar surfaces</a:t>
            </a:r>
          </a:p>
          <a:p>
            <a:pPr lvl="1">
              <a:defRPr/>
            </a:pPr>
            <a:r>
              <a:rPr lang="sv-SE" dirty="0" smtClean="0"/>
              <a:t>Reflection locality</a:t>
            </a:r>
          </a:p>
          <a:p>
            <a:pPr>
              <a:defRPr/>
            </a:pPr>
            <a:endParaRPr lang="sv-SE" dirty="0" smtClean="0"/>
          </a:p>
          <a:p>
            <a:pPr>
              <a:defRPr/>
            </a:pPr>
            <a:r>
              <a:rPr lang="sv-SE" dirty="0" smtClean="0"/>
              <a:t>Correct reflections for important objects</a:t>
            </a:r>
          </a:p>
          <a:p>
            <a:pPr lvl="1">
              <a:defRPr/>
            </a:pPr>
            <a:r>
              <a:rPr lang="sv-SE" dirty="0" smtClean="0"/>
              <a:t>Main character</a:t>
            </a:r>
          </a:p>
          <a:p>
            <a:pPr>
              <a:defRPr/>
            </a:pPr>
            <a:endParaRPr lang="sv-SE" dirty="0" smtClean="0"/>
          </a:p>
          <a:p>
            <a:pPr>
              <a:defRPr/>
            </a:pPr>
            <a:r>
              <a:rPr lang="sv-SE" dirty="0" smtClean="0"/>
              <a:t>Simplified world geometry &amp; shading for rest</a:t>
            </a:r>
          </a:p>
          <a:p>
            <a:pPr lvl="1">
              <a:defRPr/>
            </a:pPr>
            <a:r>
              <a:rPr lang="sv-SE" dirty="0" smtClean="0"/>
              <a:t>Common for games</a:t>
            </a:r>
          </a:p>
          <a:p>
            <a:pPr lvl="1">
              <a:defRPr/>
            </a:pPr>
            <a:r>
              <a:rPr lang="sv-SE" dirty="0" smtClean="0"/>
              <a:t>Brickmaps? [3]</a:t>
            </a:r>
            <a:endParaRPr lang="sv-SE" dirty="0"/>
          </a:p>
        </p:txBody>
      </p:sp>
      <p:pic>
        <p:nvPicPr>
          <p:cNvPr id="36868" name="Picture 2" descr="F:\Work\GH08\MirrorsEdge\old\skylin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8413" y="1347788"/>
            <a:ext cx="3857625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482600" y="1530350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sv-SE" sz="4400" kern="0" dirty="0">
                <a:solidFill>
                  <a:srgbClr val="E1F4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Soft reflections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128713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Mirror’s Edge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37893" name="Picture 2" descr="F:\Work\GH08\MirrorsEdge\subwa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82663"/>
            <a:ext cx="9144000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" descr="F:\Work\GH08\MirrorsEdge\logo_v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3988" y="179388"/>
            <a:ext cx="2819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46088" y="273526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sv-SE" sz="4400" kern="0" dirty="0">
                <a:solidFill>
                  <a:srgbClr val="E1F4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GPGPU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GPGPU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sv-SE" dirty="0" smtClean="0"/>
              <a:t>Effect physics</a:t>
            </a:r>
          </a:p>
          <a:p>
            <a:pPr lvl="1">
              <a:defRPr/>
            </a:pPr>
            <a:r>
              <a:rPr lang="sv-SE" dirty="0" smtClean="0"/>
              <a:t>Particle vs world soft collision</a:t>
            </a:r>
          </a:p>
          <a:p>
            <a:pPr>
              <a:defRPr/>
            </a:pPr>
            <a:r>
              <a:rPr lang="sv-SE" dirty="0" smtClean="0"/>
              <a:t>AI pathfinding</a:t>
            </a:r>
          </a:p>
          <a:p>
            <a:pPr>
              <a:defRPr/>
            </a:pPr>
            <a:r>
              <a:rPr lang="sv-SE" dirty="0" smtClean="0"/>
              <a:t>AI visibility</a:t>
            </a:r>
          </a:p>
          <a:p>
            <a:pPr lvl="1">
              <a:defRPr/>
            </a:pPr>
            <a:r>
              <a:rPr lang="sv-SE" dirty="0" smtClean="0"/>
              <a:t>View rasterization. Obstruction from smoke &amp; foliage</a:t>
            </a:r>
          </a:p>
          <a:p>
            <a:pPr>
              <a:defRPr/>
            </a:pPr>
            <a:r>
              <a:rPr lang="sv-SE" dirty="0" smtClean="0"/>
              <a:t>Procedural animation</a:t>
            </a:r>
          </a:p>
          <a:p>
            <a:pPr lvl="1">
              <a:defRPr/>
            </a:pPr>
            <a:r>
              <a:rPr lang="sv-SE" dirty="0" smtClean="0"/>
              <a:t>Trees, undergrowth, hair</a:t>
            </a:r>
          </a:p>
          <a:p>
            <a:pPr>
              <a:defRPr/>
            </a:pPr>
            <a:r>
              <a:rPr lang="sv-SE" dirty="0" smtClean="0"/>
              <a:t>Post-processing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CUDA DOF post-process filter</a:t>
            </a:r>
            <a:endParaRPr lang="sv-SE" dirty="0"/>
          </a:p>
        </p:txBody>
      </p:sp>
      <p:pic>
        <p:nvPicPr>
          <p:cNvPr id="40963" name="Picture 6" descr="hbc_poiss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21325" y="3721100"/>
            <a:ext cx="337502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9" descr="pres_coc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838" y="1347788"/>
            <a:ext cx="33591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5557838" y="3252788"/>
            <a:ext cx="335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sv-SE">
                <a:effectLst/>
              </a:rPr>
              <a:t>Circle of confusion map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68413"/>
            <a:ext cx="5210175" cy="48656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sv-SE" dirty="0" smtClean="0"/>
              <a:t>Thesis work at DICE [4]</a:t>
            </a:r>
          </a:p>
          <a:p>
            <a:pPr lvl="1">
              <a:defRPr/>
            </a:pPr>
            <a:r>
              <a:rPr lang="sv-SE" dirty="0" smtClean="0"/>
              <a:t>Test CUDA and performance</a:t>
            </a:r>
          </a:p>
          <a:p>
            <a:pPr lvl="1">
              <a:defRPr/>
            </a:pPr>
            <a:r>
              <a:rPr lang="sv-SE" dirty="0" smtClean="0"/>
              <a:t>Poisson disc blur</a:t>
            </a:r>
          </a:p>
          <a:p>
            <a:pPr lvl="1">
              <a:defRPr/>
            </a:pPr>
            <a:r>
              <a:rPr lang="sv-SE" dirty="0" smtClean="0"/>
              <a:t>Multi-passed diffusion</a:t>
            </a:r>
          </a:p>
          <a:p>
            <a:pPr lvl="1">
              <a:defRPr/>
            </a:pPr>
            <a:r>
              <a:rPr lang="sv-SE" dirty="0" smtClean="0"/>
              <a:t>Seperable diffusion</a:t>
            </a:r>
          </a:p>
          <a:p>
            <a:pPr>
              <a:defRPr/>
            </a:pPr>
            <a:r>
              <a:rPr lang="sv-SE" dirty="0" smtClean="0"/>
              <a:t>Good:</a:t>
            </a:r>
          </a:p>
          <a:p>
            <a:pPr lvl="1">
              <a:defRPr/>
            </a:pPr>
            <a:r>
              <a:rPr lang="sv-SE" dirty="0" smtClean="0"/>
              <a:t>Easy to learn (C)</a:t>
            </a:r>
          </a:p>
          <a:p>
            <a:pPr lvl="1">
              <a:defRPr/>
            </a:pPr>
            <a:r>
              <a:rPr lang="sv-SE" dirty="0" smtClean="0"/>
              <a:t>Map complex algorithms</a:t>
            </a:r>
          </a:p>
          <a:p>
            <a:pPr lvl="1">
              <a:defRPr/>
            </a:pPr>
            <a:r>
              <a:rPr lang="sv-SE" dirty="0" smtClean="0"/>
              <a:t>Thread &amp; memory control</a:t>
            </a:r>
          </a:p>
          <a:p>
            <a:pPr>
              <a:defRPr/>
            </a:pPr>
            <a:r>
              <a:rPr lang="sv-SE" dirty="0" smtClean="0"/>
              <a:t>Bad:</a:t>
            </a:r>
          </a:p>
          <a:p>
            <a:pPr lvl="1">
              <a:defRPr/>
            </a:pPr>
            <a:r>
              <a:rPr lang="sv-SE" dirty="0" smtClean="0"/>
              <a:t>Performance vs shaders</a:t>
            </a:r>
          </a:p>
          <a:p>
            <a:pPr lvl="2">
              <a:defRPr/>
            </a:pPr>
            <a:r>
              <a:rPr lang="sv-SE" dirty="0" smtClean="0"/>
              <a:t>Beta interop</a:t>
            </a:r>
          </a:p>
          <a:p>
            <a:pPr lvl="1">
              <a:defRPr/>
            </a:pPr>
            <a:r>
              <a:rPr lang="sv-SE" dirty="0" smtClean="0"/>
              <a:t>Vendor-specific</a:t>
            </a:r>
            <a:endParaRPr lang="sv-SE" dirty="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521325" y="5619750"/>
            <a:ext cx="335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FontTx/>
              <a:buNone/>
            </a:pPr>
            <a:r>
              <a:rPr lang="sv-SE">
                <a:effectLst/>
              </a:rPr>
              <a:t>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v-SE" dirty="0" smtClean="0"/>
              <a:t>GPU Compute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 smtClean="0"/>
              <a:t>Wanted:</a:t>
            </a:r>
          </a:p>
          <a:p>
            <a:pPr lvl="1">
              <a:defRPr/>
            </a:pPr>
            <a:r>
              <a:rPr lang="sv-SE" dirty="0" smtClean="0"/>
              <a:t>Easy &amp; efficient Direct3D 10 interop</a:t>
            </a:r>
          </a:p>
          <a:p>
            <a:pPr lvl="2">
              <a:defRPr/>
            </a:pPr>
            <a:r>
              <a:rPr lang="sv-SE" dirty="0" smtClean="0"/>
              <a:t>Low-latency Compute tasks</a:t>
            </a:r>
          </a:p>
          <a:p>
            <a:pPr lvl="1">
              <a:defRPr/>
            </a:pPr>
            <a:r>
              <a:rPr lang="sv-SE" dirty="0" smtClean="0"/>
              <a:t>Vendor-independent base interface</a:t>
            </a:r>
          </a:p>
          <a:p>
            <a:pPr lvl="2">
              <a:defRPr/>
            </a:pPr>
            <a:r>
              <a:rPr lang="sv-SE" dirty="0" smtClean="0"/>
              <a:t>OpenCL?</a:t>
            </a:r>
          </a:p>
          <a:p>
            <a:pPr lvl="1">
              <a:defRPr/>
            </a:pPr>
            <a:r>
              <a:rPr lang="sv-SE" dirty="0" smtClean="0"/>
              <a:t>Efficient CPU multi-core backend</a:t>
            </a:r>
          </a:p>
          <a:p>
            <a:pPr lvl="2">
              <a:defRPr/>
            </a:pPr>
            <a:r>
              <a:rPr lang="sv-SE" dirty="0" smtClean="0"/>
              <a:t>Server, older GPUs, debugging</a:t>
            </a:r>
          </a:p>
          <a:p>
            <a:pPr lvl="2">
              <a:defRPr/>
            </a:pPr>
            <a:r>
              <a:rPr lang="sv-SE" dirty="0" smtClean="0"/>
              <a:t>MCUDA [5]</a:t>
            </a:r>
          </a:p>
          <a:p>
            <a:pPr lvl="1">
              <a:defRPr/>
            </a:pPr>
            <a:r>
              <a:rPr lang="sv-SE" dirty="0" smtClean="0"/>
              <a:t>Eventually platform-independent</a:t>
            </a:r>
          </a:p>
          <a:p>
            <a:pPr lvl="2">
              <a:defRPr/>
            </a:pPr>
            <a:r>
              <a:rPr lang="sv-SE" dirty="0" smtClean="0"/>
              <a:t>Future consoles</a:t>
            </a:r>
          </a:p>
          <a:p>
            <a:pPr lvl="2">
              <a:buFont typeface="Wingdings" pitchFamily="2" charset="2"/>
              <a:buNone/>
              <a:defRPr/>
            </a:pPr>
            <a:endParaRPr lang="sv-S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v-SE" smtClean="0">
                <a:effectLst/>
              </a:rPr>
              <a:t>Conclusions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>
                <a:effectLst/>
              </a:rPr>
              <a:t>Shader subroutines</a:t>
            </a:r>
          </a:p>
          <a:p>
            <a:r>
              <a:rPr lang="sv-SE" smtClean="0">
                <a:effectLst/>
              </a:rPr>
              <a:t>More software-controlled pipeline</a:t>
            </a:r>
          </a:p>
          <a:p>
            <a:r>
              <a:rPr lang="sv-SE" smtClean="0">
                <a:effectLst/>
              </a:rPr>
              <a:t>More texture sampler functionality</a:t>
            </a:r>
          </a:p>
          <a:p>
            <a:r>
              <a:rPr lang="sv-SE" smtClean="0">
                <a:effectLst/>
              </a:rPr>
              <a:t>Limited-case raytracing</a:t>
            </a:r>
          </a:p>
          <a:p>
            <a:r>
              <a:rPr lang="sv-SE" smtClean="0">
                <a:effectLst/>
              </a:rPr>
              <a:t>GPU compute for games</a:t>
            </a:r>
          </a:p>
          <a:p>
            <a:endParaRPr lang="sv-SE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WeirdChar"/>
          <p:cNvPicPr>
            <a:picLocks noChangeAspect="1" noChangeArrowheads="1"/>
          </p:cNvPicPr>
          <p:nvPr/>
        </p:nvPicPr>
        <p:blipFill>
          <a:blip r:embed="rId3">
            <a:lum bright="-8000" contrast="-12000"/>
          </a:blip>
          <a:srcRect/>
          <a:stretch>
            <a:fillRect/>
          </a:stretch>
        </p:blipFill>
        <p:spPr bwMode="auto">
          <a:xfrm>
            <a:off x="0" y="0"/>
            <a:ext cx="11171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764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sz="5400" smtClean="0"/>
              <a:t>Questions?</a:t>
            </a:r>
            <a:endParaRPr lang="en-US" sz="5400" smtClean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46088" y="5948363"/>
            <a:ext cx="82296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sv-SE" sz="2000" dirty="0">
                <a:solidFill>
                  <a:srgbClr val="E1F4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Contact: johan.andersson@dice.se</a:t>
            </a:r>
            <a:endParaRPr lang="en-US" sz="2000" dirty="0">
              <a:solidFill>
                <a:srgbClr val="E1F4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968500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BFBC screenshot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8196" name="Picture 5" descr="bfbc_logo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3988" y="-149225"/>
            <a:ext cx="2008187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C:\Work\GH08\BC\screens\Från spelet Battlefield Bad Company, utvecklat av svenska Dic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0922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References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v-SE" sz="2000" dirty="0" smtClean="0"/>
              <a:t>[1] Tartarchuk, Natasha &amp; Andersson, Johan. ”Rendering Architecture and </a:t>
            </a:r>
            <a:r>
              <a:rPr lang="en-US" sz="2000" dirty="0" smtClean="0"/>
              <a:t>Real-time Procedural Shading &amp; Texturing Techniques”. </a:t>
            </a:r>
            <a:r>
              <a:rPr lang="sv-SE" sz="2000" dirty="0" smtClean="0"/>
              <a:t>GDC 2007. </a:t>
            </a:r>
            <a:r>
              <a:rPr lang="sv-SE" sz="2000" dirty="0" smtClean="0">
                <a:hlinkClick r:id="rId3"/>
              </a:rPr>
              <a:t>Link</a:t>
            </a:r>
            <a:endParaRPr lang="sv-SE" sz="2000" dirty="0" smtClean="0"/>
          </a:p>
          <a:p>
            <a:pPr>
              <a:defRPr/>
            </a:pPr>
            <a:r>
              <a:rPr lang="sv-SE" sz="2000" dirty="0" smtClean="0"/>
              <a:t>[2] Andersson, Johan. ”</a:t>
            </a:r>
            <a:r>
              <a:rPr lang="en-US" sz="2000" dirty="0" smtClean="0"/>
              <a:t>Terrain Rendering in Frostbite using Procedural </a:t>
            </a:r>
            <a:r>
              <a:rPr lang="en-US" sz="2000" dirty="0" err="1" smtClean="0"/>
              <a:t>Shader</a:t>
            </a:r>
            <a:r>
              <a:rPr lang="en-US" sz="2000" dirty="0" smtClean="0"/>
              <a:t> </a:t>
            </a:r>
            <a:r>
              <a:rPr lang="en-US" sz="2000" dirty="0" err="1" smtClean="0"/>
              <a:t>Splatting</a:t>
            </a:r>
            <a:r>
              <a:rPr lang="en-US" sz="2000" dirty="0" smtClean="0"/>
              <a:t>”. </a:t>
            </a:r>
            <a:r>
              <a:rPr lang="sv-SE" sz="2000" dirty="0" smtClean="0"/>
              <a:t>Siggraph 2007. </a:t>
            </a:r>
            <a:r>
              <a:rPr lang="en-US" sz="2000" dirty="0" smtClean="0">
                <a:hlinkClick r:id="rId4"/>
              </a:rPr>
              <a:t>Link</a:t>
            </a:r>
            <a:endParaRPr lang="sv-SE" sz="2000" dirty="0" smtClean="0"/>
          </a:p>
          <a:p>
            <a:pPr>
              <a:defRPr/>
            </a:pPr>
            <a:r>
              <a:rPr lang="sv-SE" sz="2000" dirty="0" smtClean="0"/>
              <a:t>[3] </a:t>
            </a:r>
            <a:r>
              <a:rPr lang="en-US" sz="2000" dirty="0" smtClean="0"/>
              <a:t>Christensen, Per H. &amp; </a:t>
            </a:r>
            <a:r>
              <a:rPr lang="en-US" sz="2000" dirty="0" err="1" smtClean="0"/>
              <a:t>Batali</a:t>
            </a:r>
            <a:r>
              <a:rPr lang="en-US" sz="2000" dirty="0" smtClean="0"/>
              <a:t>, Dana. "An Irradiance Atlas for Global Illumination in Complex Production Scenes“. </a:t>
            </a:r>
            <a:r>
              <a:rPr lang="en-US" sz="2000" dirty="0" err="1" smtClean="0"/>
              <a:t>Eurographics</a:t>
            </a:r>
            <a:r>
              <a:rPr lang="en-US" sz="2000" dirty="0" smtClean="0"/>
              <a:t> Symposium on Rendering 2004. </a:t>
            </a:r>
            <a:r>
              <a:rPr lang="sv-SE" sz="2000" dirty="0" smtClean="0">
                <a:hlinkClick r:id="rId5"/>
              </a:rPr>
              <a:t>Link</a:t>
            </a:r>
            <a:endParaRPr lang="sv-SE" sz="2000" dirty="0" smtClean="0"/>
          </a:p>
          <a:p>
            <a:pPr>
              <a:defRPr/>
            </a:pPr>
            <a:r>
              <a:rPr lang="sv-SE" sz="2000" dirty="0" smtClean="0"/>
              <a:t>[4] Lonroth, Per &amp; Unger, Mattias. ”Advanced Real-time Post-Processing using GPGPU techniques”. Master thesis, 2008.</a:t>
            </a:r>
          </a:p>
          <a:p>
            <a:pPr>
              <a:defRPr/>
            </a:pPr>
            <a:r>
              <a:rPr lang="sv-SE" sz="2000" dirty="0" smtClean="0"/>
              <a:t>[5] John Stratton, Sam Stone, Wen-mei Hwu. "MCUDA: An Efficient Implementation of CUDA Kernels on Multi-cores". Technical report, University of Illinois at Urbana-Champaign, IMPACT-08-01, March, 2008. </a:t>
            </a:r>
            <a:endParaRPr lang="sv-S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46088" y="273526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sv-SE" sz="4400" kern="0" dirty="0">
                <a:solidFill>
                  <a:srgbClr val="E1F4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Bonus slides</a:t>
            </a:r>
            <a:endParaRPr lang="sv-SE" sz="4400" kern="0" dirty="0">
              <a:solidFill>
                <a:srgbClr val="E1F4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Real-time REYES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Very interesting</a:t>
            </a:r>
          </a:p>
          <a:p>
            <a:pPr lvl="1">
              <a:defRPr/>
            </a:pPr>
            <a:r>
              <a:rPr lang="sv-SE" dirty="0" smtClean="0"/>
              <a:t>Displacement mapping &amp; procedurals</a:t>
            </a:r>
          </a:p>
          <a:p>
            <a:pPr lvl="1">
              <a:defRPr/>
            </a:pPr>
            <a:r>
              <a:rPr lang="sv-SE" dirty="0" smtClean="0"/>
              <a:t>Stochastic sampling</a:t>
            </a:r>
          </a:p>
          <a:p>
            <a:pPr lvl="1">
              <a:defRPr/>
            </a:pPr>
            <a:r>
              <a:rPr lang="sv-SE" dirty="0" smtClean="0"/>
              <a:t>Potentially more efficient &amp; general</a:t>
            </a:r>
          </a:p>
          <a:p>
            <a:pPr lvl="2">
              <a:defRPr/>
            </a:pPr>
            <a:r>
              <a:rPr lang="sv-SE" dirty="0" smtClean="0"/>
              <a:t>Compared to maxed out rasterization &amp; tessellation on everything = pixel-sized triangles</a:t>
            </a:r>
          </a:p>
          <a:p>
            <a:pPr>
              <a:defRPr/>
            </a:pPr>
            <a:r>
              <a:rPr lang="sv-SE" dirty="0" smtClean="0"/>
              <a:t>But</a:t>
            </a:r>
          </a:p>
          <a:p>
            <a:pPr lvl="1">
              <a:defRPr/>
            </a:pPr>
            <a:r>
              <a:rPr lang="sv-SE" dirty="0" smtClean="0"/>
              <a:t>No experience </a:t>
            </a:r>
          </a:p>
          <a:p>
            <a:pPr lvl="1">
              <a:defRPr/>
            </a:pPr>
            <a:r>
              <a:rPr lang="sv-SE" dirty="0" smtClean="0"/>
              <a:t>More research &amp; experimentation needed</a:t>
            </a:r>
          </a:p>
          <a:p>
            <a:pPr>
              <a:defRPr/>
            </a:pPr>
            <a:endParaRPr lang="sv-SE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Terrain detail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94151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sv-SE" dirty="0" smtClean="0"/>
              <a:t>Deriving normal from heightfield good in distance</a:t>
            </a:r>
          </a:p>
          <a:p>
            <a:pPr>
              <a:defRPr/>
            </a:pPr>
            <a:r>
              <a:rPr lang="sv-SE" dirty="0" smtClean="0"/>
              <a:t>Future: HW tessellation &amp; procedural displacement shaders for up close ground detail</a:t>
            </a:r>
            <a:endParaRPr lang="sv-SE" dirty="0"/>
          </a:p>
        </p:txBody>
      </p:sp>
      <p:pic>
        <p:nvPicPr>
          <p:cNvPr id="48132" name="Picture 5" descr="F:\Work\Siggraph07_Course\pics\Screenshot0002b_fix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4563" y="2698750"/>
            <a:ext cx="38703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 descr="F:\Work\Siggraph07_Course\pics\Screenshot0001j_tweak_fix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5625" y="2698750"/>
            <a:ext cx="39068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Texture arrays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v-SE" dirty="0" smtClean="0"/>
              <a:t>Use cases:</a:t>
            </a:r>
          </a:p>
          <a:p>
            <a:pPr lvl="1">
              <a:defRPr/>
            </a:pPr>
            <a:r>
              <a:rPr lang="sv-SE" dirty="0" smtClean="0"/>
              <a:t>Everything!</a:t>
            </a:r>
          </a:p>
          <a:p>
            <a:pPr lvl="1">
              <a:defRPr/>
            </a:pPr>
            <a:r>
              <a:rPr lang="sv-SE" dirty="0" smtClean="0"/>
              <a:t>Rich parameterized shaders</a:t>
            </a:r>
          </a:p>
          <a:p>
            <a:pPr lvl="2">
              <a:defRPr/>
            </a:pPr>
            <a:r>
              <a:rPr lang="sv-SE" dirty="0" smtClean="0"/>
              <a:t>Vary slice index per instance, triangle or texel </a:t>
            </a:r>
          </a:p>
          <a:p>
            <a:pPr lvl="2">
              <a:defRPr/>
            </a:pPr>
            <a:r>
              <a:rPr lang="sv-SE" dirty="0" smtClean="0"/>
              <a:t>Instancing without comprimising on variation or perf.</a:t>
            </a:r>
          </a:p>
          <a:p>
            <a:pPr lvl="1">
              <a:defRPr/>
            </a:pPr>
            <a:r>
              <a:rPr lang="sv-SE" dirty="0" smtClean="0"/>
              <a:t>Cascaded shadow maps</a:t>
            </a:r>
          </a:p>
          <a:p>
            <a:pPr lvl="2">
              <a:defRPr/>
            </a:pPr>
            <a:r>
              <a:rPr lang="sv-SE" dirty="0" smtClean="0"/>
              <a:t>HW PCF only in DX 10.1 </a:t>
            </a:r>
            <a:r>
              <a:rPr lang="sv-SE" dirty="0" smtClean="0">
                <a:sym typeface="Wingdings" pitchFamily="2" charset="2"/>
              </a:rPr>
              <a:t></a:t>
            </a:r>
          </a:p>
          <a:p>
            <a:pPr lvl="2">
              <a:defRPr/>
            </a:pPr>
            <a:r>
              <a:rPr lang="sv-SE" dirty="0" smtClean="0">
                <a:sym typeface="Wingdings" pitchFamily="2" charset="2"/>
              </a:rPr>
              <a:t>Stable Cascaded Bounding Box Shadow Maps</a:t>
            </a:r>
            <a:endParaRPr lang="sv-SE" dirty="0" smtClean="0"/>
          </a:p>
          <a:p>
            <a:pPr lvl="1">
              <a:defRPr/>
            </a:pPr>
            <a:r>
              <a:rPr lang="sv-SE" dirty="0" smtClean="0"/>
              <a:t>Sparse textures</a:t>
            </a:r>
          </a:p>
          <a:p>
            <a:pPr>
              <a:defRPr/>
            </a:pPr>
            <a:r>
              <a:rPr lang="sv-SE" dirty="0" smtClean="0"/>
              <a:t>More slices plz</a:t>
            </a:r>
          </a:p>
          <a:p>
            <a:pPr lvl="1">
              <a:defRPr/>
            </a:pPr>
            <a:r>
              <a:rPr lang="sv-SE" dirty="0" smtClean="0"/>
              <a:t>For tile pools. 64x64x8192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Other raytracing uses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dirty="0" smtClean="0"/>
              <a:t>Global Illumination &amp; Ambient Occlusion</a:t>
            </a:r>
          </a:p>
          <a:p>
            <a:pPr lvl="1">
              <a:defRPr/>
            </a:pPr>
            <a:r>
              <a:rPr lang="sv-SE" dirty="0" smtClean="0"/>
              <a:t>Incremental Photon Mapping?</a:t>
            </a:r>
          </a:p>
          <a:p>
            <a:pPr>
              <a:defRPr/>
            </a:pPr>
            <a:r>
              <a:rPr lang="sv-SE" dirty="0" smtClean="0"/>
              <a:t>Async collision raycasts</a:t>
            </a:r>
          </a:p>
          <a:p>
            <a:pPr lvl="1">
              <a:defRPr/>
            </a:pPr>
            <a:r>
              <a:rPr lang="sv-SE" dirty="0" smtClean="0"/>
              <a:t>AI pathfinding, gameplay, sound obstruction</a:t>
            </a:r>
          </a:p>
          <a:p>
            <a:pPr lvl="1">
              <a:defRPr/>
            </a:pPr>
            <a:r>
              <a:rPr lang="sv-SE" dirty="0" smtClean="0"/>
              <a:t>Seperate collision world from visual world</a:t>
            </a:r>
          </a:p>
          <a:p>
            <a:pPr lvl="1">
              <a:defRPr/>
            </a:pPr>
            <a:r>
              <a:rPr lang="sv-SE" dirty="0" smtClean="0"/>
              <a:t>CPU job-based now</a:t>
            </a:r>
          </a:p>
          <a:p>
            <a:pPr lvl="2">
              <a:defRPr/>
            </a:pPr>
            <a:endParaRPr lang="sv-SE" dirty="0" smtClean="0"/>
          </a:p>
          <a:p>
            <a:pPr lvl="1">
              <a:defRPr/>
            </a:pPr>
            <a:endParaRPr lang="sv-SE" dirty="0" smtClean="0"/>
          </a:p>
          <a:p>
            <a:pPr>
              <a:defRPr/>
            </a:pPr>
            <a:endParaRPr lang="sv-S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968500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BFBC screenshot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9220" name="Picture 5" descr="bfbc_logo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3988" y="-149225"/>
            <a:ext cx="2008187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C:\Work\GH08\BC\Håkan\Screenshots\BFBCmultSCRNactanonverba2W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092200"/>
            <a:ext cx="92170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10244" name="Picture 8" descr="F:\Work\GH08\BC\Te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14413" y="-3836988"/>
            <a:ext cx="10866438" cy="139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bfbc_logo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446713"/>
            <a:ext cx="2008188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/>
              <a:t>Graph-based surface shaders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2078038"/>
            <a:ext cx="4968875" cy="3624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v-SE" sz="2800" dirty="0" smtClean="0"/>
              <a:t>Artist-friendly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v-SE" sz="2400" dirty="0" smtClean="0"/>
              <a:t>Easy to create, tweak &amp; manage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2800" dirty="0" smtClean="0"/>
              <a:t>Flexible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v-SE" sz="2400" dirty="0" smtClean="0"/>
              <a:t>Programmers &amp; artists can extend &amp; expose features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2800" dirty="0" smtClean="0"/>
              <a:t>Data-centric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v-SE" sz="2400" dirty="0" smtClean="0"/>
              <a:t>Encapsulates resources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v-SE" sz="2400" dirty="0" smtClean="0"/>
              <a:t>Transformable</a:t>
            </a:r>
          </a:p>
        </p:txBody>
      </p:sp>
      <p:pic>
        <p:nvPicPr>
          <p:cNvPr id="11268" name="Picture 4" descr="SimpleSh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5275" y="2589213"/>
            <a:ext cx="345757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268413"/>
            <a:ext cx="822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85000" lnSpcReduction="20000"/>
          </a:bodyPr>
          <a:lstStyle/>
          <a:p>
            <a:pPr marL="342900" indent="-342900">
              <a:defRPr/>
            </a:pPr>
            <a:r>
              <a:rPr lang="sv-SE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Rich high-level shading framework</a:t>
            </a:r>
          </a:p>
          <a:p>
            <a:pPr marL="742950" lvl="1" indent="-285750">
              <a:defRPr/>
            </a:pPr>
            <a:r>
              <a:rPr lang="sv-SE" sz="2800" kern="0" dirty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Used by all content &amp;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sv-SE" smtClean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sv-SE" smtClean="0"/>
          </a:p>
        </p:txBody>
      </p:sp>
      <p:pic>
        <p:nvPicPr>
          <p:cNvPr id="12292" name="Picture 4" descr="char_sh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/>
              <a:t>Shader permutations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dirty="0" smtClean="0"/>
              <a:t>Generate shader permutations</a:t>
            </a:r>
          </a:p>
          <a:p>
            <a:pPr lvl="1" eaLnBrk="1" hangingPunct="1">
              <a:defRPr/>
            </a:pPr>
            <a:r>
              <a:rPr lang="sv-SE" u="sng" dirty="0" smtClean="0"/>
              <a:t>For each</a:t>
            </a:r>
            <a:r>
              <a:rPr lang="sv-SE" dirty="0" smtClean="0"/>
              <a:t> used combination of features/data</a:t>
            </a:r>
          </a:p>
          <a:p>
            <a:pPr lvl="1" eaLnBrk="1" hangingPunct="1">
              <a:defRPr/>
            </a:pPr>
            <a:r>
              <a:rPr lang="sv-SE" dirty="0" smtClean="0"/>
              <a:t>HLSL vertex &amp; pixel shaders</a:t>
            </a:r>
          </a:p>
          <a:p>
            <a:pPr eaLnBrk="1" hangingPunct="1">
              <a:defRPr/>
            </a:pPr>
            <a:r>
              <a:rPr lang="sv-SE" dirty="0" smtClean="0"/>
              <a:t>Many features = permutation explosion</a:t>
            </a:r>
          </a:p>
          <a:p>
            <a:pPr lvl="1" eaLnBrk="1" hangingPunct="1">
              <a:defRPr/>
            </a:pPr>
            <a:r>
              <a:rPr lang="sv-SE" dirty="0" smtClean="0"/>
              <a:t>Shader graphs, lighting, geometry</a:t>
            </a:r>
          </a:p>
          <a:p>
            <a:pPr>
              <a:defRPr/>
            </a:pPr>
            <a:r>
              <a:rPr lang="sv-SE" dirty="0" smtClean="0"/>
              <a:t>Balance perf. vs permutations vs features</a:t>
            </a:r>
          </a:p>
          <a:p>
            <a:pPr lvl="1">
              <a:defRPr/>
            </a:pPr>
            <a:r>
              <a:rPr lang="sv-SE" dirty="0" smtClean="0"/>
              <a:t>Dynamic branching</a:t>
            </a:r>
          </a:p>
          <a:p>
            <a:pPr lvl="1">
              <a:defRPr/>
            </a:pPr>
            <a:r>
              <a:rPr lang="sv-SE" dirty="0" smtClean="0"/>
              <a:t>Live with many permutations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v-S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gital Dots">
  <a:themeElements>
    <a:clrScheme name="1_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1_Digital Dots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gital Dots">
  <a:themeElements>
    <a:clrScheme name="1_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1_Digital Dots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13658</TotalTime>
  <Words>1959</Words>
  <Application>Microsoft Office PowerPoint</Application>
  <PresentationFormat>On-screen Show (4:3)</PresentationFormat>
  <Paragraphs>477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Wingdings</vt:lpstr>
      <vt:lpstr>Tahoma</vt:lpstr>
      <vt:lpstr>Symbol</vt:lpstr>
      <vt:lpstr>1_Digital Dots</vt:lpstr>
      <vt:lpstr>2_Digital Dots</vt:lpstr>
      <vt:lpstr>The Intersection of  Game Engines &amp; GPUs: Current &amp; Future</vt:lpstr>
      <vt:lpstr>Agenda</vt:lpstr>
      <vt:lpstr>Frostbite</vt:lpstr>
      <vt:lpstr>BFBC screenshot</vt:lpstr>
      <vt:lpstr>BFBC screenshot</vt:lpstr>
      <vt:lpstr>Slide 6</vt:lpstr>
      <vt:lpstr>Graph-based surface shaders</vt:lpstr>
      <vt:lpstr>Slide 8</vt:lpstr>
      <vt:lpstr>Shader permutations</vt:lpstr>
      <vt:lpstr>Shader subroutines</vt:lpstr>
      <vt:lpstr>Rendering &amp; Parallelization</vt:lpstr>
      <vt:lpstr>Jobs</vt:lpstr>
      <vt:lpstr>Rendering jobs</vt:lpstr>
      <vt:lpstr>Parallel command buffer recording </vt:lpstr>
      <vt:lpstr>DX10 parallel command buffer rec.</vt:lpstr>
      <vt:lpstr>PS3 geometry processing (1/2)</vt:lpstr>
      <vt:lpstr>PS3 geometry processing (2/2)</vt:lpstr>
      <vt:lpstr>Occlusion culling</vt:lpstr>
      <vt:lpstr>Software occlusion culling</vt:lpstr>
      <vt:lpstr>GPU occlusion culling</vt:lpstr>
      <vt:lpstr>Slide 21</vt:lpstr>
      <vt:lpstr>Texture formats</vt:lpstr>
      <vt:lpstr>Slide 23</vt:lpstr>
      <vt:lpstr>Future texture sampling</vt:lpstr>
      <vt:lpstr>Slide 25</vt:lpstr>
      <vt:lpstr>Current sparse textures</vt:lpstr>
      <vt:lpstr>HW sparse textures</vt:lpstr>
      <vt:lpstr>Cached Procedural Unique Texturing</vt:lpstr>
      <vt:lpstr>Slide 29</vt:lpstr>
      <vt:lpstr>Raytracing</vt:lpstr>
      <vt:lpstr>Mirror’s Edge</vt:lpstr>
      <vt:lpstr>Raytraced reflections wanted</vt:lpstr>
      <vt:lpstr>Mirror’s Edge</vt:lpstr>
      <vt:lpstr>Slide 34</vt:lpstr>
      <vt:lpstr>GPGPU uses</vt:lpstr>
      <vt:lpstr>CUDA DOF post-process filter</vt:lpstr>
      <vt:lpstr>GPU Compute programming model</vt:lpstr>
      <vt:lpstr>Conclusions</vt:lpstr>
      <vt:lpstr>Questions?</vt:lpstr>
      <vt:lpstr>References</vt:lpstr>
      <vt:lpstr>Slide 41</vt:lpstr>
      <vt:lpstr>Real-time REYES</vt:lpstr>
      <vt:lpstr>Terrain detail</vt:lpstr>
      <vt:lpstr>Texture arrays</vt:lpstr>
      <vt:lpstr>Other raytracing uses</vt:lpstr>
    </vt:vector>
  </TitlesOfParts>
  <Company>- ETH0 -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Frostbite Rendering Architecture</dc:title>
  <dc:creator>Johan Andersson</dc:creator>
  <cp:lastModifiedBy>atlake</cp:lastModifiedBy>
  <cp:revision>1158</cp:revision>
  <dcterms:created xsi:type="dcterms:W3CDTF">2006-11-19T19:16:44Z</dcterms:created>
  <dcterms:modified xsi:type="dcterms:W3CDTF">2008-06-26T21:46:41Z</dcterms:modified>
</cp:coreProperties>
</file>